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4"/>
  </p:notesMasterIdLst>
  <p:sldIdLst>
    <p:sldId id="256" r:id="rId4"/>
    <p:sldId id="257" r:id="rId5"/>
    <p:sldId id="286" r:id="rId6"/>
    <p:sldId id="291" r:id="rId7"/>
    <p:sldId id="274" r:id="rId8"/>
    <p:sldId id="283" r:id="rId9"/>
    <p:sldId id="282" r:id="rId10"/>
    <p:sldId id="280" r:id="rId11"/>
    <p:sldId id="279" r:id="rId12"/>
    <p:sldId id="281" r:id="rId13"/>
    <p:sldId id="284" r:id="rId14"/>
    <p:sldId id="285" r:id="rId15"/>
    <p:sldId id="289" r:id="rId16"/>
    <p:sldId id="288" r:id="rId17"/>
    <p:sldId id="265" r:id="rId18"/>
    <p:sldId id="266" r:id="rId19"/>
    <p:sldId id="267" r:id="rId20"/>
    <p:sldId id="273" r:id="rId21"/>
    <p:sldId id="275" r:id="rId22"/>
    <p:sldId id="259" r:id="rId23"/>
    <p:sldId id="260" r:id="rId24"/>
    <p:sldId id="261" r:id="rId25"/>
    <p:sldId id="271" r:id="rId26"/>
    <p:sldId id="272" r:id="rId27"/>
    <p:sldId id="290" r:id="rId28"/>
    <p:sldId id="263" r:id="rId29"/>
    <p:sldId id="264" r:id="rId30"/>
    <p:sldId id="268" r:id="rId31"/>
    <p:sldId id="269" r:id="rId32"/>
    <p:sldId id="27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8869B-6083-4D90-A996-CF4B7FA7C811}" type="datetimeFigureOut">
              <a:rPr lang="ru-RU" smtClean="0"/>
              <a:t>14.02.2022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7AD47-1679-47CA-975F-90F181DDE5D9}" type="slidenum">
              <a:rPr lang="ru-RU" smtClean="0"/>
              <a:t>‹#›</a:t>
            </a:fld>
            <a:endParaRPr lang="ru-RU"/>
          </a:p>
        </p:txBody>
      </p:sp>
    </p:spTree>
    <p:extLst>
      <p:ext uri="{BB962C8B-B14F-4D97-AF65-F5344CB8AC3E}">
        <p14:creationId xmlns:p14="http://schemas.microsoft.com/office/powerpoint/2010/main" val="252627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3ebd0e8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593ebd0e8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b6580e453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b6580e45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b6580e453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b6580e45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b6580e453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b6580e45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b6580e453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b6580e45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3ebd0e8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593ebd0e8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b6580e453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b6580e4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b6580e45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b6580e45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b6580e45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b6580e45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4fd019ca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94fd019c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94fd019c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94fd019c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4fd019c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4fd019c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8b2199b4b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8b2199b4b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18738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423993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6"/>
            <a:ext cx="20574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6376"/>
            <a:ext cx="60198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99177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62410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5365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7674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33728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53921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1703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64209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625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7317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 name="Google Shape;82;p2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56290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83060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2681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257821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77678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887132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200086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425403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6851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26865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40D194-B20B-429A-B6CD-7B3FD7216AEC}" type="datetimeFigureOut">
              <a:rPr lang="ru-RU" smtClean="0"/>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92848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88972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156026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4172669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861235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3383604-ECE6-40E3-9143-5F1E88D0F330}" type="datetimeFigureOut">
              <a:rPr lang="ru-RU">
                <a:solidFill>
                  <a:srgbClr val="000000"/>
                </a:solidFill>
              </a:rPr>
              <a:pPr/>
              <a:t>14.02.2022</a:t>
            </a:fld>
            <a:endParaRPr lang="ru-RU">
              <a:solidFill>
                <a:srgbClr val="000000"/>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314098AC-1BE9-41CC-92D1-7194D1255F3B}" type="slidenum">
              <a:rPr lang="ru-RU" smtClean="0">
                <a:solidFill>
                  <a:srgbClr val="595959"/>
                </a:solidFill>
              </a:rPr>
              <a:pPr/>
              <a:t>‹#›</a:t>
            </a:fld>
            <a:endParaRPr lang="ru-RU">
              <a:solidFill>
                <a:srgbClr val="595959"/>
              </a:solidFill>
            </a:endParaRPr>
          </a:p>
        </p:txBody>
      </p:sp>
    </p:spTree>
    <p:extLst>
      <p:ext uri="{BB962C8B-B14F-4D97-AF65-F5344CB8AC3E}">
        <p14:creationId xmlns:p14="http://schemas.microsoft.com/office/powerpoint/2010/main" val="69946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40D194-B20B-429A-B6CD-7B3FD7216AEC}" type="datetimeFigureOut">
              <a:rPr lang="ru-RU" smtClean="0"/>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39193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40D194-B20B-429A-B6CD-7B3FD7216AEC}" type="datetimeFigureOut">
              <a:rPr lang="ru-RU" smtClean="0"/>
              <a:t>14.02.2022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88702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40D194-B20B-429A-B6CD-7B3FD7216AEC}" type="datetimeFigureOut">
              <a:rPr lang="ru-RU" smtClean="0"/>
              <a:t>14.02.2022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7870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40D194-B20B-429A-B6CD-7B3FD7216AEC}" type="datetimeFigureOut">
              <a:rPr lang="ru-RU" smtClean="0"/>
              <a:t>14.02.2022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703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40D194-B20B-429A-B6CD-7B3FD7216AEC}" type="datetimeFigureOut">
              <a:rPr lang="ru-RU" smtClean="0"/>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82863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40D194-B20B-429A-B6CD-7B3FD7216AEC}" type="datetimeFigureOut">
              <a:rPr lang="ru-RU" smtClean="0"/>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9368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0D194-B20B-429A-B6CD-7B3FD7216AEC}" type="datetimeFigureOut">
              <a:rPr lang="ru-RU" smtClean="0"/>
              <a:t>14.02.2022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C3373-3E0A-4AE2-A205-02338DD49EC7}" type="slidenum">
              <a:rPr lang="ru-RU" smtClean="0"/>
              <a:t>‹#›</a:t>
            </a:fld>
            <a:endParaRPr lang="ru-RU"/>
          </a:p>
        </p:txBody>
      </p:sp>
    </p:spTree>
    <p:extLst>
      <p:ext uri="{BB962C8B-B14F-4D97-AF65-F5344CB8AC3E}">
        <p14:creationId xmlns:p14="http://schemas.microsoft.com/office/powerpoint/2010/main" val="236959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694640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219038235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cases.lib.buffalo.edu/collection/detail.html?case_id=656&amp;id=656"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JMT6oRYgkT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Tj_6DcUTRn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cases.lib.buffalo.edu/collection/detail.html?case_id=656&amp;id=656"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79967"/>
            <a:ext cx="8520600" cy="1304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ru" sz="2200">
                <a:latin typeface="Times New Roman"/>
                <a:ea typeface="Times New Roman"/>
                <a:cs typeface="Times New Roman"/>
                <a:sym typeface="Times New Roman"/>
              </a:rPr>
              <a:t>Al-Farabi Kazakh National University</a:t>
            </a:r>
            <a:endParaRPr sz="22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2800"/>
              <a:buFont typeface="Calibri"/>
              <a:buNone/>
            </a:pPr>
            <a:r>
              <a:rPr lang="ru" sz="2200">
                <a:latin typeface="Times New Roman"/>
                <a:ea typeface="Times New Roman"/>
                <a:cs typeface="Times New Roman"/>
                <a:sym typeface="Times New Roman"/>
              </a:rPr>
              <a:t>Higher School of Medicine</a:t>
            </a:r>
            <a:endParaRPr sz="2200">
              <a:latin typeface="Times New Roman"/>
              <a:ea typeface="Times New Roman"/>
              <a:cs typeface="Times New Roman"/>
              <a:sym typeface="Times New Roman"/>
            </a:endParaRPr>
          </a:p>
        </p:txBody>
      </p:sp>
      <p:sp>
        <p:nvSpPr>
          <p:cNvPr id="100" name="Google Shape;100;p25"/>
          <p:cNvSpPr txBox="1">
            <a:spLocks noGrp="1"/>
          </p:cNvSpPr>
          <p:nvPr>
            <p:ph type="subTitle" idx="1"/>
          </p:nvPr>
        </p:nvSpPr>
        <p:spPr>
          <a:xfrm>
            <a:off x="311700" y="3066800"/>
            <a:ext cx="8520600" cy="9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3000" b="1" dirty="0" smtClean="0">
                <a:solidFill>
                  <a:schemeClr val="dk1"/>
                </a:solidFill>
                <a:latin typeface="Times New Roman"/>
                <a:ea typeface="Times New Roman"/>
                <a:cs typeface="Times New Roman"/>
                <a:sym typeface="Times New Roman"/>
              </a:rPr>
              <a:t>Epigen</a:t>
            </a:r>
            <a:r>
              <a:rPr lang="en-US" sz="3000" b="1" dirty="0" err="1" smtClean="0">
                <a:solidFill>
                  <a:schemeClr val="dk1"/>
                </a:solidFill>
                <a:latin typeface="Times New Roman"/>
                <a:ea typeface="Times New Roman"/>
                <a:cs typeface="Times New Roman"/>
                <a:sym typeface="Times New Roman"/>
              </a:rPr>
              <a:t>om</a:t>
            </a:r>
            <a:r>
              <a:rPr lang="ru" sz="3000" b="1" dirty="0" smtClean="0">
                <a:solidFill>
                  <a:schemeClr val="dk1"/>
                </a:solidFill>
                <a:latin typeface="Times New Roman"/>
                <a:ea typeface="Times New Roman"/>
                <a:cs typeface="Times New Roman"/>
                <a:sym typeface="Times New Roman"/>
              </a:rPr>
              <a:t>ics</a:t>
            </a:r>
            <a:endParaRPr sz="3000" b="1" dirty="0">
              <a:solidFill>
                <a:schemeClr val="dk1"/>
              </a:solidFill>
              <a:highlight>
                <a:schemeClr val="lt1"/>
              </a:highlight>
              <a:latin typeface="Times New Roman"/>
              <a:ea typeface="Times New Roman"/>
              <a:cs typeface="Times New Roman"/>
              <a:sym typeface="Times New Roman"/>
            </a:endParaRPr>
          </a:p>
        </p:txBody>
      </p:sp>
      <p:sp>
        <p:nvSpPr>
          <p:cNvPr id="4" name="TextBox 3"/>
          <p:cNvSpPr txBox="1"/>
          <p:nvPr/>
        </p:nvSpPr>
        <p:spPr>
          <a:xfrm>
            <a:off x="2627784" y="5114972"/>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8950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130" y="116632"/>
            <a:ext cx="39243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6165304"/>
            <a:ext cx="8928992" cy="584775"/>
          </a:xfrm>
          <a:prstGeom prst="rect">
            <a:avLst/>
          </a:prstGeom>
        </p:spPr>
        <p:txBody>
          <a:bodyPr wrap="square">
            <a:spAutoFit/>
          </a:bodyPr>
          <a:lstStyle/>
          <a:p>
            <a:pPr algn="just"/>
            <a:r>
              <a:rPr lang="en-US" sz="1600" dirty="0"/>
              <a:t>https://www.shutterstock.com/ru/image-illustration/codominance-example-blood-type-infographic-diagram-617463476</a:t>
            </a:r>
            <a:endParaRPr lang="ru-RU" sz="1600" dirty="0"/>
          </a:p>
        </p:txBody>
      </p:sp>
    </p:spTree>
    <p:extLst>
      <p:ext uri="{BB962C8B-B14F-4D97-AF65-F5344CB8AC3E}">
        <p14:creationId xmlns:p14="http://schemas.microsoft.com/office/powerpoint/2010/main" val="3224508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Epistasis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2410" r="12590"/>
          <a:stretch/>
        </p:blipFill>
        <p:spPr bwMode="auto">
          <a:xfrm>
            <a:off x="899592" y="188640"/>
            <a:ext cx="7560840"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5811583"/>
            <a:ext cx="8820980" cy="830997"/>
          </a:xfrm>
          <a:prstGeom prst="rect">
            <a:avLst/>
          </a:prstGeom>
        </p:spPr>
        <p:txBody>
          <a:bodyPr wrap="square">
            <a:spAutoFit/>
          </a:bodyPr>
          <a:lstStyle/>
          <a:p>
            <a:pPr algn="just"/>
            <a:r>
              <a:rPr lang="en-US" sz="1600" dirty="0"/>
              <a:t>https://www.google.com/url?sa=i&amp;url=https%3A%2F%2Fwww.youtube.com%2Fwatch%3Fv%3DEP8ZytVnU3Q&amp;psig=AOvVaw0LKm4nMlTXFDk75e9Tnzsj&amp;ust=1644782573103000&amp;source=images&amp;cd=vfe&amp;ved=0CAsQjRxqFwoTCJC1r9v6-vUCFQAAAAAdAAAAABAS</a:t>
            </a:r>
            <a:endParaRPr lang="ru-RU" sz="1600" dirty="0"/>
          </a:p>
        </p:txBody>
      </p:sp>
    </p:spTree>
    <p:extLst>
      <p:ext uri="{BB962C8B-B14F-4D97-AF65-F5344CB8AC3E}">
        <p14:creationId xmlns:p14="http://schemas.microsoft.com/office/powerpoint/2010/main" val="2823441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leiotropy (English) - Medical terminology for medical students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59" y="374590"/>
            <a:ext cx="8490082" cy="47756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6959" y="5661248"/>
            <a:ext cx="8712967" cy="830997"/>
          </a:xfrm>
          <a:prstGeom prst="rect">
            <a:avLst/>
          </a:prstGeom>
        </p:spPr>
        <p:txBody>
          <a:bodyPr wrap="square">
            <a:spAutoFit/>
          </a:bodyPr>
          <a:lstStyle/>
          <a:p>
            <a:pPr algn="just"/>
            <a:r>
              <a:rPr lang="en-US" sz="1600" dirty="0"/>
              <a:t>https://www.google.com/url?sa=i&amp;url=https%3A%2F%2Fwww.youtube.com%2Fwatch%3Fv%3DRPl-PtkN1fE&amp;psig=AOvVaw36oK_SWDD9t3ZOfejImr7j&amp;ust=1644782959296000&amp;source=images&amp;cd=vfe&amp;ved=0CAwQjhxqFwoTCNiC-Jb8-vUCFQAAAAAdAAAAABAO</a:t>
            </a:r>
            <a:endParaRPr lang="ru-RU" sz="1600" dirty="0"/>
          </a:p>
        </p:txBody>
      </p:sp>
    </p:spTree>
    <p:extLst>
      <p:ext uri="{BB962C8B-B14F-4D97-AF65-F5344CB8AC3E}">
        <p14:creationId xmlns:p14="http://schemas.microsoft.com/office/powerpoint/2010/main" val="72191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162"/>
            <a:ext cx="8423252" cy="588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33196" y="5916818"/>
            <a:ext cx="8843328" cy="954107"/>
          </a:xfrm>
          <a:prstGeom prst="rect">
            <a:avLst/>
          </a:prstGeom>
        </p:spPr>
        <p:txBody>
          <a:bodyPr wrap="square">
            <a:spAutoFit/>
          </a:bodyPr>
          <a:lstStyle/>
          <a:p>
            <a:pPr algn="just"/>
            <a:r>
              <a:rPr lang="en-US" sz="1400" dirty="0"/>
              <a:t>https://www.google.com/url?sa=i&amp;url=https%3A%2F%2Fsocratic.org%2Fquestions%2Fhow-does-gene-regulation-differ-in-prokaryotes-and-eukaryotes&amp;psig=AOvVaw1xWTSpavtkSemCkJWhKTgp&amp;ust=1644783775894000&amp;source=images&amp;cd=vfe&amp;ved=0CAwQjhxqFwoTCMDr-53_-vUCFQAAAAAdAAAAABA7</a:t>
            </a:r>
            <a:endParaRPr lang="ru-RU" sz="1400" dirty="0"/>
          </a:p>
        </p:txBody>
      </p:sp>
    </p:spTree>
    <p:extLst>
      <p:ext uri="{BB962C8B-B14F-4D97-AF65-F5344CB8AC3E}">
        <p14:creationId xmlns:p14="http://schemas.microsoft.com/office/powerpoint/2010/main" val="200825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Gene Regulation in Prokaryotes | Biology for Majors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88" y="15985"/>
            <a:ext cx="6048672" cy="57647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360" y="5785688"/>
            <a:ext cx="9036496" cy="954107"/>
          </a:xfrm>
          <a:prstGeom prst="rect">
            <a:avLst/>
          </a:prstGeom>
        </p:spPr>
        <p:txBody>
          <a:bodyPr wrap="square">
            <a:spAutoFit/>
          </a:bodyPr>
          <a:lstStyle/>
          <a:p>
            <a:pPr algn="just"/>
            <a:r>
              <a:rPr lang="en-US" sz="1400" dirty="0"/>
              <a:t>https://www.google.com/url?sa=i&amp;url=https%3A%2F%2Fcourses.lumenlearning.com%2Fwm-biology1%2Fchapter%2Fprokaryotic-gene-regulation%2F&amp;psig=AOvVaw1xWTSpavtkSemCkJWhKTgp&amp;ust=1644783775894000&amp;source=images&amp;cd=vfe&amp;ved=0CAsQjRxqFwoTCMDr-53_-vUCFQAAAAAdAAAAABA1</a:t>
            </a:r>
            <a:endParaRPr lang="ru-RU" sz="1400" dirty="0"/>
          </a:p>
        </p:txBody>
      </p:sp>
      <p:sp>
        <p:nvSpPr>
          <p:cNvPr id="3" name="TextBox 2"/>
          <p:cNvSpPr txBox="1"/>
          <p:nvPr/>
        </p:nvSpPr>
        <p:spPr>
          <a:xfrm>
            <a:off x="5796136" y="1484784"/>
            <a:ext cx="2736304" cy="646331"/>
          </a:xfrm>
          <a:prstGeom prst="rect">
            <a:avLst/>
          </a:prstGeom>
          <a:noFill/>
        </p:spPr>
        <p:txBody>
          <a:bodyPr wrap="square" rtlCol="0">
            <a:spAutoFit/>
          </a:bodyPr>
          <a:lstStyle/>
          <a:p>
            <a:pPr algn="just"/>
            <a:r>
              <a:rPr lang="en-US" b="1" dirty="0" smtClean="0"/>
              <a:t>Regulation of </a:t>
            </a:r>
            <a:r>
              <a:rPr lang="en-US" b="1" dirty="0" err="1" smtClean="0"/>
              <a:t>procaryotic</a:t>
            </a:r>
            <a:r>
              <a:rPr lang="en-US" b="1" dirty="0" smtClean="0"/>
              <a:t> Lac-operon</a:t>
            </a:r>
            <a:endParaRPr lang="ru-RU" b="1" dirty="0"/>
          </a:p>
        </p:txBody>
      </p:sp>
    </p:spTree>
    <p:extLst>
      <p:ext uri="{BB962C8B-B14F-4D97-AF65-F5344CB8AC3E}">
        <p14:creationId xmlns:p14="http://schemas.microsoft.com/office/powerpoint/2010/main" val="235046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311700" y="284800"/>
            <a:ext cx="8520600" cy="206000"/>
          </a:xfrm>
          <a:prstGeom prst="rect">
            <a:avLst/>
          </a:prstGeom>
        </p:spPr>
        <p:txBody>
          <a:bodyPr spcFirstLastPara="1" wrap="square" lIns="91425" tIns="91425" rIns="91425" bIns="91425" anchor="t" anchorCtr="0">
            <a:noAutofit/>
          </a:bodyPr>
          <a:lstStyle/>
          <a:p>
            <a:pPr marL="0" lvl="0" indent="0" algn="l" rtl="0">
              <a:lnSpc>
                <a:spcPct val="100000"/>
              </a:lnSpc>
              <a:spcBef>
                <a:spcPts val="3600"/>
              </a:spcBef>
              <a:spcAft>
                <a:spcPts val="0"/>
              </a:spcAft>
              <a:buClr>
                <a:schemeClr val="dk1"/>
              </a:buClr>
              <a:buSzPts val="1100"/>
              <a:buFont typeface="Arial"/>
              <a:buNone/>
            </a:pPr>
            <a:r>
              <a:rPr lang="ru" sz="2250" b="1">
                <a:solidFill>
                  <a:srgbClr val="21242C"/>
                </a:solidFill>
                <a:latin typeface="Times New Roman"/>
                <a:ea typeface="Times New Roman"/>
                <a:cs typeface="Times New Roman"/>
                <a:sym typeface="Times New Roman"/>
              </a:rPr>
              <a:t>Eukaryotic gene expression can be regulated at many stages</a:t>
            </a:r>
            <a:endParaRPr sz="2250" b="1">
              <a:solidFill>
                <a:srgbClr val="21242C"/>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a:latin typeface="Times New Roman"/>
              <a:ea typeface="Times New Roman"/>
              <a:cs typeface="Times New Roman"/>
              <a:sym typeface="Times New Roman"/>
            </a:endParaRPr>
          </a:p>
        </p:txBody>
      </p:sp>
      <p:sp>
        <p:nvSpPr>
          <p:cNvPr id="153" name="Google Shape;153;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ru" sz="1600" dirty="0">
                <a:solidFill>
                  <a:srgbClr val="21242C"/>
                </a:solidFill>
                <a:latin typeface="Times New Roman"/>
                <a:ea typeface="Times New Roman"/>
                <a:cs typeface="Times New Roman"/>
                <a:sym typeface="Times New Roman"/>
              </a:rPr>
              <a:t>Eukaryotic gene expression involves many steps, and almost all of them can be regulated. Different genes are regulated at different points, and it’s not uncommon for a gene (particularly an important or powerful one) to be regulated at multiple steps.</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240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Chromatin accessibility</a:t>
            </a:r>
            <a:r>
              <a:rPr lang="ru" sz="1600" dirty="0">
                <a:solidFill>
                  <a:srgbClr val="21242C"/>
                </a:solidFill>
                <a:latin typeface="Times New Roman"/>
                <a:ea typeface="Times New Roman"/>
                <a:cs typeface="Times New Roman"/>
                <a:sym typeface="Times New Roman"/>
              </a:rPr>
              <a:t>. The structure of chromatin (DNA and its organizing proteins) can be regulated. More </a:t>
            </a:r>
            <a:r>
              <a:rPr lang="ru" sz="1600" dirty="0" smtClean="0">
                <a:solidFill>
                  <a:srgbClr val="21242C"/>
                </a:solidFill>
                <a:latin typeface="Times New Roman"/>
                <a:ea typeface="Times New Roman"/>
                <a:cs typeface="Times New Roman"/>
                <a:sym typeface="Times New Roman"/>
              </a:rPr>
              <a:t>open</a:t>
            </a:r>
            <a:r>
              <a:rPr lang="en-US" sz="1600" dirty="0" err="1" smtClean="0">
                <a:solidFill>
                  <a:srgbClr val="21242C"/>
                </a:solidFill>
                <a:latin typeface="Times New Roman"/>
                <a:ea typeface="Times New Roman"/>
                <a:cs typeface="Times New Roman"/>
                <a:sym typeface="Times New Roman"/>
              </a:rPr>
              <a:t>ed</a:t>
            </a:r>
            <a:r>
              <a:rPr lang="ru" sz="1600" dirty="0" smtClean="0">
                <a:solidFill>
                  <a:srgbClr val="21242C"/>
                </a:solidFill>
                <a:latin typeface="Times New Roman"/>
                <a:ea typeface="Times New Roman"/>
                <a:cs typeface="Times New Roman"/>
                <a:sym typeface="Times New Roman"/>
              </a:rPr>
              <a:t> </a:t>
            </a:r>
            <a:r>
              <a:rPr lang="ru" sz="1600" dirty="0">
                <a:solidFill>
                  <a:srgbClr val="21242C"/>
                </a:solidFill>
                <a:latin typeface="Times New Roman"/>
                <a:ea typeface="Times New Roman"/>
                <a:cs typeface="Times New Roman"/>
                <a:sym typeface="Times New Roman"/>
              </a:rPr>
              <a:t>or “relaxed” chromatin makes a gene more available for transcription.</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Transcription</a:t>
            </a:r>
            <a:r>
              <a:rPr lang="ru" sz="1600" dirty="0">
                <a:solidFill>
                  <a:srgbClr val="21242C"/>
                </a:solidFill>
                <a:latin typeface="Times New Roman"/>
                <a:ea typeface="Times New Roman"/>
                <a:cs typeface="Times New Roman"/>
                <a:sym typeface="Times New Roman"/>
              </a:rPr>
              <a:t>. Transcription is a key regulatory point for many genes. Sets of </a:t>
            </a:r>
            <a:r>
              <a:rPr lang="ru" sz="1600" b="1" dirty="0">
                <a:solidFill>
                  <a:srgbClr val="21242C"/>
                </a:solidFill>
                <a:latin typeface="Times New Roman"/>
                <a:ea typeface="Times New Roman"/>
                <a:cs typeface="Times New Roman"/>
                <a:sym typeface="Times New Roman"/>
              </a:rPr>
              <a:t>transcription factor</a:t>
            </a:r>
            <a:r>
              <a:rPr lang="ru" sz="1600" dirty="0">
                <a:solidFill>
                  <a:srgbClr val="21242C"/>
                </a:solidFill>
                <a:latin typeface="Times New Roman"/>
                <a:ea typeface="Times New Roman"/>
                <a:cs typeface="Times New Roman"/>
                <a:sym typeface="Times New Roman"/>
              </a:rPr>
              <a:t> proteins bind to specific DNA sequences in or near a gene and promote or repress its transcription into an RNA.</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RNA processing</a:t>
            </a:r>
            <a:r>
              <a:rPr lang="ru" sz="1600" dirty="0">
                <a:solidFill>
                  <a:srgbClr val="21242C"/>
                </a:solidFill>
                <a:latin typeface="Times New Roman"/>
                <a:ea typeface="Times New Roman"/>
                <a:cs typeface="Times New Roman"/>
                <a:sym typeface="Times New Roman"/>
              </a:rPr>
              <a:t>. Splicing, capping, and addition of a poly-A tail to an RNA molecule can be regulated, and so </a:t>
            </a:r>
            <a:r>
              <a:rPr lang="en-US" sz="1600" dirty="0" smtClean="0">
                <a:solidFill>
                  <a:srgbClr val="21242C"/>
                </a:solidFill>
                <a:latin typeface="Times New Roman"/>
                <a:ea typeface="Times New Roman"/>
                <a:cs typeface="Times New Roman"/>
                <a:sym typeface="Times New Roman"/>
              </a:rPr>
              <a:t>it </a:t>
            </a:r>
            <a:r>
              <a:rPr lang="ru" sz="1600" dirty="0" smtClean="0">
                <a:solidFill>
                  <a:srgbClr val="21242C"/>
                </a:solidFill>
                <a:latin typeface="Times New Roman"/>
                <a:ea typeface="Times New Roman"/>
                <a:cs typeface="Times New Roman"/>
                <a:sym typeface="Times New Roman"/>
              </a:rPr>
              <a:t>can </a:t>
            </a:r>
            <a:r>
              <a:rPr lang="ru" sz="1600" dirty="0">
                <a:solidFill>
                  <a:srgbClr val="21242C"/>
                </a:solidFill>
                <a:latin typeface="Times New Roman"/>
                <a:ea typeface="Times New Roman"/>
                <a:cs typeface="Times New Roman"/>
                <a:sym typeface="Times New Roman"/>
              </a:rPr>
              <a:t>exit from the nucleus. Different mRNAs may be made from the same pre-mRNA by </a:t>
            </a:r>
            <a:r>
              <a:rPr lang="ru" sz="1600" b="1" dirty="0">
                <a:solidFill>
                  <a:srgbClr val="21242C"/>
                </a:solidFill>
                <a:latin typeface="Times New Roman"/>
                <a:ea typeface="Times New Roman"/>
                <a:cs typeface="Times New Roman"/>
                <a:sym typeface="Times New Roman"/>
              </a:rPr>
              <a:t>alternative splicing</a:t>
            </a:r>
            <a:r>
              <a:rPr lang="ru" sz="1600" dirty="0">
                <a:solidFill>
                  <a:srgbClr val="21242C"/>
                </a:solidFill>
                <a:latin typeface="Times New Roman"/>
                <a:ea typeface="Times New Roman"/>
                <a:cs typeface="Times New Roman"/>
                <a:sym typeface="Times New Roman"/>
              </a:rPr>
              <a:t>.</a:t>
            </a:r>
            <a:endParaRPr sz="1600" dirty="0">
              <a:solidFill>
                <a:srgbClr val="21242C"/>
              </a:solidFill>
              <a:latin typeface="Times New Roman"/>
              <a:ea typeface="Times New Roman"/>
              <a:cs typeface="Times New Roman"/>
              <a:sym typeface="Times New Roman"/>
            </a:endParaRPr>
          </a:p>
          <a:p>
            <a:pPr marL="0" lvl="0" indent="0" algn="l" rtl="0">
              <a:spcBef>
                <a:spcPts val="3400"/>
              </a:spcBef>
              <a:spcAft>
                <a:spcPts val="1600"/>
              </a:spcAft>
              <a:buNone/>
            </a:pPr>
            <a:endParaRPr sz="1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7151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35"/>
          <p:cNvPicPr preferRelativeResize="0"/>
          <p:nvPr/>
        </p:nvPicPr>
        <p:blipFill rotWithShape="1">
          <a:blip r:embed="rId3">
            <a:alphaModFix/>
          </a:blip>
          <a:srcRect l="32121" t="17198" r="17931" b="21023"/>
          <a:stretch/>
        </p:blipFill>
        <p:spPr>
          <a:xfrm>
            <a:off x="1443750" y="393504"/>
            <a:ext cx="6680874" cy="6194401"/>
          </a:xfrm>
          <a:prstGeom prst="rect">
            <a:avLst/>
          </a:prstGeom>
          <a:noFill/>
          <a:ln>
            <a:noFill/>
          </a:ln>
        </p:spPr>
      </p:pic>
    </p:spTree>
    <p:extLst>
      <p:ext uri="{BB962C8B-B14F-4D97-AF65-F5344CB8AC3E}">
        <p14:creationId xmlns:p14="http://schemas.microsoft.com/office/powerpoint/2010/main" val="286763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3" name="Google Shape;173;p37"/>
          <p:cNvPicPr preferRelativeResize="0"/>
          <p:nvPr/>
        </p:nvPicPr>
        <p:blipFill rotWithShape="1">
          <a:blip r:embed="rId3">
            <a:alphaModFix/>
          </a:blip>
          <a:srcRect t="9833" b="6833"/>
          <a:stretch/>
        </p:blipFill>
        <p:spPr>
          <a:xfrm>
            <a:off x="395536" y="301800"/>
            <a:ext cx="8064896" cy="6423768"/>
          </a:xfrm>
          <a:prstGeom prst="rect">
            <a:avLst/>
          </a:prstGeom>
          <a:noFill/>
          <a:ln>
            <a:noFill/>
          </a:ln>
        </p:spPr>
      </p:pic>
    </p:spTree>
    <p:extLst>
      <p:ext uri="{BB962C8B-B14F-4D97-AF65-F5344CB8AC3E}">
        <p14:creationId xmlns:p14="http://schemas.microsoft.com/office/powerpoint/2010/main" val="4239389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79" t="25841" r="41238" b="16013"/>
          <a:stretch/>
        </p:blipFill>
        <p:spPr bwMode="auto">
          <a:xfrm>
            <a:off x="1115616" y="332656"/>
            <a:ext cx="705678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112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61579"/>
            <a:ext cx="4608512" cy="66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4007246"/>
            <a:ext cx="3744416" cy="1815882"/>
          </a:xfrm>
          <a:prstGeom prst="rect">
            <a:avLst/>
          </a:prstGeom>
        </p:spPr>
        <p:txBody>
          <a:bodyPr wrap="square">
            <a:spAutoFit/>
          </a:bodyPr>
          <a:lstStyle/>
          <a:p>
            <a:r>
              <a:rPr lang="en-US" sz="1400" dirty="0"/>
              <a:t>https://www.google.com/url?sa=i&amp;url=https%3A%2F%2Fwww.researchgate.net%2Ffigure%2FChromatin-structure-http-csma31csmjmuedu-chemistry-faculty-mohler-chromatinhtm_fig17_322565060&amp;psig=AOvVaw32leZizUvl4BeDvGElBppW&amp;ust=1636375234179000&amp;source=images&amp;cd=vfe&amp;ved=2ahUKEwjgn9j1oob0AhVtl4sKHcSACA0Qr4kDegUIARDLAQ</a:t>
            </a:r>
            <a:endParaRPr lang="ru-RU" sz="1400" dirty="0"/>
          </a:p>
        </p:txBody>
      </p:sp>
    </p:spTree>
    <p:extLst>
      <p:ext uri="{BB962C8B-B14F-4D97-AF65-F5344CB8AC3E}">
        <p14:creationId xmlns:p14="http://schemas.microsoft.com/office/powerpoint/2010/main" val="286390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616633"/>
            <a:ext cx="8520600"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106" name="Google Shape;106;p26"/>
          <p:cNvSpPr txBox="1">
            <a:spLocks noGrp="1"/>
          </p:cNvSpPr>
          <p:nvPr>
            <p:ph type="subTitle" idx="1"/>
          </p:nvPr>
        </p:nvSpPr>
        <p:spPr>
          <a:xfrm>
            <a:off x="165775" y="2009100"/>
            <a:ext cx="8828400" cy="4492000"/>
          </a:xfrm>
          <a:prstGeom prst="rect">
            <a:avLst/>
          </a:prstGeom>
          <a:noFill/>
          <a:ln>
            <a:noFill/>
          </a:ln>
        </p:spPr>
        <p:txBody>
          <a:bodyPr spcFirstLastPara="1" wrap="square" lIns="91425" tIns="91425" rIns="91425" bIns="91425" anchor="t" anchorCtr="0">
            <a:noAutofit/>
          </a:bodyPr>
          <a:lstStyle/>
          <a:p>
            <a:pPr algn="just">
              <a:lnSpc>
                <a:spcPct val="115000"/>
              </a:lnSpc>
              <a:spcAft>
                <a:spcPts val="0"/>
              </a:spcAft>
            </a:pPr>
            <a:r>
              <a:rPr lang="en-US" sz="1800" dirty="0">
                <a:solidFill>
                  <a:srgbClr val="000000"/>
                </a:solidFill>
                <a:latin typeface="Times New Roman"/>
                <a:ea typeface="Times New Roman"/>
                <a:cs typeface="Times New Roman"/>
              </a:rPr>
              <a:t>1. Explain the difference between the terms “genetics” and “epigenetics”, “genomics” and “</a:t>
            </a:r>
            <a:r>
              <a:rPr lang="en-US" sz="1800" dirty="0" err="1">
                <a:solidFill>
                  <a:srgbClr val="000000"/>
                </a:solidFill>
                <a:latin typeface="Times New Roman"/>
                <a:ea typeface="Times New Roman"/>
                <a:cs typeface="Times New Roman"/>
              </a:rPr>
              <a:t>epigenomics</a:t>
            </a:r>
            <a:r>
              <a:rPr lang="en-US" sz="1800" dirty="0">
                <a:solidFill>
                  <a:srgbClr val="000000"/>
                </a:solidFill>
                <a:latin typeface="Times New Roman"/>
                <a:ea typeface="Times New Roman"/>
                <a:cs typeface="Times New Roman"/>
              </a:rPr>
              <a:t>”.</a:t>
            </a:r>
            <a:endParaRPr lang="ru-RU" sz="1600" dirty="0">
              <a:ea typeface="Calibri"/>
              <a:cs typeface="Times New Roman"/>
            </a:endParaRPr>
          </a:p>
          <a:p>
            <a:pPr algn="just">
              <a:lnSpc>
                <a:spcPct val="115000"/>
              </a:lnSpc>
              <a:spcAft>
                <a:spcPts val="0"/>
              </a:spcAft>
            </a:pPr>
            <a:r>
              <a:rPr lang="en-US" sz="1800" dirty="0">
                <a:solidFill>
                  <a:srgbClr val="000000"/>
                </a:solidFill>
                <a:latin typeface="Times New Roman"/>
                <a:ea typeface="Times New Roman"/>
                <a:cs typeface="Times New Roman"/>
              </a:rPr>
              <a:t>2. Explain the term “gene expression” and different mechanisms of inheritance.</a:t>
            </a:r>
            <a:endParaRPr lang="ru-RU" sz="1600" dirty="0">
              <a:ea typeface="Calibri"/>
              <a:cs typeface="Times New Roman"/>
            </a:endParaRPr>
          </a:p>
          <a:p>
            <a:pPr algn="just">
              <a:lnSpc>
                <a:spcPct val="115000"/>
              </a:lnSpc>
              <a:spcAft>
                <a:spcPts val="0"/>
              </a:spcAft>
            </a:pPr>
            <a:r>
              <a:rPr lang="en-US" sz="1800" dirty="0">
                <a:solidFill>
                  <a:srgbClr val="000000"/>
                </a:solidFill>
                <a:latin typeface="Times New Roman"/>
                <a:ea typeface="Times New Roman"/>
                <a:cs typeface="Times New Roman"/>
              </a:rPr>
              <a:t>3. Describe the mechanisms of gene expression regulation on the transcriptional and post-transcriptional level in </a:t>
            </a:r>
            <a:r>
              <a:rPr lang="en-US" sz="1800" dirty="0" err="1">
                <a:solidFill>
                  <a:srgbClr val="000000"/>
                </a:solidFill>
                <a:latin typeface="Times New Roman"/>
                <a:ea typeface="Times New Roman"/>
                <a:cs typeface="Times New Roman"/>
              </a:rPr>
              <a:t>procaryotes</a:t>
            </a:r>
            <a:r>
              <a:rPr lang="en-US" sz="1800" dirty="0">
                <a:solidFill>
                  <a:srgbClr val="000000"/>
                </a:solidFill>
                <a:latin typeface="Times New Roman"/>
                <a:ea typeface="Times New Roman"/>
                <a:cs typeface="Times New Roman"/>
              </a:rPr>
              <a:t> and </a:t>
            </a:r>
            <a:r>
              <a:rPr lang="en-US" sz="1800" dirty="0" err="1">
                <a:solidFill>
                  <a:srgbClr val="000000"/>
                </a:solidFill>
                <a:latin typeface="Times New Roman"/>
                <a:ea typeface="Times New Roman"/>
                <a:cs typeface="Times New Roman"/>
              </a:rPr>
              <a:t>eucaryotes</a:t>
            </a:r>
            <a:r>
              <a:rPr lang="en-US" sz="1800" dirty="0">
                <a:solidFill>
                  <a:srgbClr val="000000"/>
                </a:solidFill>
                <a:latin typeface="Times New Roman"/>
                <a:ea typeface="Times New Roman"/>
                <a:cs typeface="Times New Roman"/>
              </a:rPr>
              <a:t>. </a:t>
            </a:r>
            <a:endParaRPr lang="ru-RU" sz="1600" dirty="0">
              <a:ea typeface="Calibri"/>
              <a:cs typeface="Times New Roman"/>
            </a:endParaRPr>
          </a:p>
          <a:p>
            <a:pPr algn="just">
              <a:lnSpc>
                <a:spcPct val="115000"/>
              </a:lnSpc>
              <a:spcAft>
                <a:spcPts val="0"/>
              </a:spcAft>
            </a:pPr>
            <a:r>
              <a:rPr lang="en-US" sz="1800" dirty="0">
                <a:solidFill>
                  <a:srgbClr val="000000"/>
                </a:solidFill>
                <a:latin typeface="Times New Roman"/>
                <a:ea typeface="Times New Roman"/>
                <a:cs typeface="Times New Roman"/>
              </a:rPr>
              <a:t>4. Characterize the histone modifications and their influence on gene </a:t>
            </a:r>
            <a:r>
              <a:rPr lang="en-US" sz="1800" dirty="0" smtClean="0">
                <a:solidFill>
                  <a:srgbClr val="000000"/>
                </a:solidFill>
                <a:latin typeface="Times New Roman"/>
                <a:ea typeface="Times New Roman"/>
                <a:cs typeface="Times New Roman"/>
              </a:rPr>
              <a:t>expression.</a:t>
            </a:r>
            <a:endParaRPr lang="en-US" sz="1600" dirty="0" smtClean="0">
              <a:ea typeface="Times New Roman"/>
              <a:cs typeface="Times New Roman"/>
            </a:endParaRPr>
          </a:p>
          <a:p>
            <a:pPr algn="just">
              <a:lnSpc>
                <a:spcPct val="115000"/>
              </a:lnSpc>
              <a:spcAft>
                <a:spcPts val="0"/>
              </a:spcAft>
            </a:pPr>
            <a:r>
              <a:rPr lang="en-US" sz="1800" dirty="0" smtClean="0">
                <a:solidFill>
                  <a:srgbClr val="000000"/>
                </a:solidFill>
                <a:latin typeface="Times New Roman"/>
                <a:ea typeface="Times New Roman"/>
              </a:rPr>
              <a:t>5</a:t>
            </a:r>
            <a:r>
              <a:rPr lang="en-US" sz="1800" dirty="0">
                <a:solidFill>
                  <a:srgbClr val="000000"/>
                </a:solidFill>
                <a:latin typeface="Times New Roman"/>
                <a:ea typeface="Times New Roman"/>
              </a:rPr>
              <a:t>. Explain the mechanisms of environmental influence on gene expression.</a:t>
            </a:r>
            <a:endParaRPr sz="1800" b="1" i="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942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36"/>
          <p:cNvSpPr txBox="1">
            <a:spLocks noGrp="1"/>
          </p:cNvSpPr>
          <p:nvPr>
            <p:ph type="body" idx="1"/>
          </p:nvPr>
        </p:nvSpPr>
        <p:spPr>
          <a:xfrm>
            <a:off x="311700" y="764704"/>
            <a:ext cx="8520600" cy="5327129"/>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smtClean="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smtClean="0">
              <a:solidFill>
                <a:srgbClr val="000000"/>
              </a:solidFill>
              <a:latin typeface="Times New Roman"/>
              <a:ea typeface="Times New Roman"/>
              <a:cs typeface="Times New Roman"/>
              <a:sym typeface="Times New Roman"/>
            </a:endParaRPr>
          </a:p>
          <a:p>
            <a:pPr marL="0" lvl="0" indent="0" algn="just" rtl="0">
              <a:spcBef>
                <a:spcPts val="1600"/>
              </a:spcBef>
              <a:spcAft>
                <a:spcPts val="1600"/>
              </a:spcAft>
              <a:buNone/>
            </a:pPr>
            <a:r>
              <a:rPr lang="ru" sz="1800" dirty="0" smtClean="0">
                <a:solidFill>
                  <a:srgbClr val="000000"/>
                </a:solidFill>
                <a:latin typeface="Times New Roman"/>
                <a:ea typeface="Times New Roman"/>
                <a:cs typeface="Times New Roman"/>
                <a:sym typeface="Times New Roman"/>
              </a:rPr>
              <a:t>Figure </a:t>
            </a:r>
            <a:r>
              <a:rPr lang="ru" sz="1800" dirty="0">
                <a:solidFill>
                  <a:srgbClr val="000000"/>
                </a:solidFill>
                <a:latin typeface="Times New Roman"/>
                <a:ea typeface="Times New Roman"/>
                <a:cs typeface="Times New Roman"/>
                <a:sym typeface="Times New Roman"/>
              </a:rPr>
              <a:t>1. Methylation of cytosine to form 5-methylcytosine. SAM (S-adenosyl methionine) serves as the source of the methyl group, giving SAH (S-adenosyl-L-homocysteine) as a by-product.</a:t>
            </a:r>
            <a:endParaRPr sz="1800" dirty="0">
              <a:solidFill>
                <a:srgbClr val="000000"/>
              </a:solidFill>
              <a:latin typeface="Times New Roman"/>
              <a:ea typeface="Times New Roman"/>
              <a:cs typeface="Times New Roman"/>
              <a:sym typeface="Times New Roman"/>
            </a:endParaRPr>
          </a:p>
        </p:txBody>
      </p:sp>
      <p:pic>
        <p:nvPicPr>
          <p:cNvPr id="167" name="Google Shape;167;p36"/>
          <p:cNvPicPr preferRelativeResize="0"/>
          <p:nvPr/>
        </p:nvPicPr>
        <p:blipFill rotWithShape="1">
          <a:blip r:embed="rId3">
            <a:alphaModFix/>
          </a:blip>
          <a:srcRect l="33885" t="34208" r="35089" b="45058"/>
          <a:stretch/>
        </p:blipFill>
        <p:spPr>
          <a:xfrm>
            <a:off x="1187624" y="908720"/>
            <a:ext cx="6624736" cy="3096344"/>
          </a:xfrm>
          <a:prstGeom prst="rect">
            <a:avLst/>
          </a:prstGeom>
          <a:noFill/>
          <a:ln>
            <a:noFill/>
          </a:ln>
        </p:spPr>
      </p:pic>
      <p:sp>
        <p:nvSpPr>
          <p:cNvPr id="2" name="Прямоугольник 1"/>
          <p:cNvSpPr/>
          <p:nvPr/>
        </p:nvSpPr>
        <p:spPr>
          <a:xfrm>
            <a:off x="611560" y="5733256"/>
            <a:ext cx="7704856"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4129215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7"/>
          <p:cNvSpPr txBox="1">
            <a:spLocks noGrp="1"/>
          </p:cNvSpPr>
          <p:nvPr>
            <p:ph type="body" idx="1"/>
          </p:nvPr>
        </p:nvSpPr>
        <p:spPr>
          <a:xfrm>
            <a:off x="251520" y="1601922"/>
            <a:ext cx="4320480" cy="3771294"/>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ru" sz="1800" dirty="0">
                <a:solidFill>
                  <a:srgbClr val="000000"/>
                </a:solidFill>
                <a:latin typeface="Times New Roman"/>
                <a:ea typeface="Times New Roman"/>
                <a:cs typeface="Times New Roman"/>
                <a:sym typeface="Times New Roman"/>
              </a:rPr>
              <a:t>Figure 2. </a:t>
            </a:r>
            <a:r>
              <a:rPr lang="ru" sz="1800" dirty="0" smtClean="0">
                <a:solidFill>
                  <a:srgbClr val="000000"/>
                </a:solidFill>
                <a:latin typeface="Times New Roman"/>
                <a:ea typeface="Times New Roman"/>
                <a:cs typeface="Times New Roman"/>
                <a:sym typeface="Times New Roman"/>
              </a:rPr>
              <a:t>Differential </a:t>
            </a:r>
            <a:r>
              <a:rPr lang="ru" sz="1800" dirty="0">
                <a:solidFill>
                  <a:srgbClr val="000000"/>
                </a:solidFill>
                <a:latin typeface="Times New Roman"/>
                <a:ea typeface="Times New Roman"/>
                <a:cs typeface="Times New Roman"/>
                <a:sym typeface="Times New Roman"/>
              </a:rPr>
              <a:t>DNA methylation between two sets of monozygotic twins, one set at age 3 (left), one set at age 50 (right) using AIMS (</a:t>
            </a:r>
            <a:r>
              <a:rPr lang="ru" sz="1800" dirty="0" smtClean="0">
                <a:solidFill>
                  <a:srgbClr val="000000"/>
                </a:solidFill>
                <a:latin typeface="Times New Roman"/>
                <a:ea typeface="Times New Roman"/>
                <a:cs typeface="Times New Roman"/>
                <a:sym typeface="Times New Roman"/>
              </a:rPr>
              <a:t>amplification </a:t>
            </a:r>
            <a:r>
              <a:rPr lang="ru" sz="1800" dirty="0">
                <a:solidFill>
                  <a:srgbClr val="000000"/>
                </a:solidFill>
                <a:latin typeface="Times New Roman"/>
                <a:ea typeface="Times New Roman"/>
                <a:cs typeface="Times New Roman"/>
                <a:sym typeface="Times New Roman"/>
              </a:rPr>
              <a:t>of intermethylated sites). </a:t>
            </a:r>
            <a:r>
              <a:rPr lang="ru" sz="1800" dirty="0" smtClean="0">
                <a:solidFill>
                  <a:srgbClr val="000000"/>
                </a:solidFill>
                <a:latin typeface="Times New Roman"/>
                <a:ea typeface="Times New Roman"/>
                <a:cs typeface="Times New Roman"/>
                <a:sym typeface="Times New Roman"/>
              </a:rPr>
              <a:t>Different </a:t>
            </a:r>
            <a:r>
              <a:rPr lang="ru" sz="1800" dirty="0">
                <a:solidFill>
                  <a:srgbClr val="000000"/>
                </a:solidFill>
                <a:latin typeface="Times New Roman"/>
                <a:ea typeface="Times New Roman"/>
                <a:cs typeface="Times New Roman"/>
                <a:sym typeface="Times New Roman"/>
              </a:rPr>
              <a:t>bands, corresponding to </a:t>
            </a:r>
            <a:r>
              <a:rPr lang="ru" sz="1800" dirty="0" smtClean="0">
                <a:solidFill>
                  <a:srgbClr val="000000"/>
                </a:solidFill>
                <a:latin typeface="Times New Roman"/>
                <a:ea typeface="Times New Roman"/>
                <a:cs typeface="Times New Roman"/>
                <a:sym typeface="Times New Roman"/>
              </a:rPr>
              <a:t>sibling-specific </a:t>
            </a:r>
            <a:r>
              <a:rPr lang="ru" sz="1800" dirty="0">
                <a:solidFill>
                  <a:srgbClr val="000000"/>
                </a:solidFill>
                <a:latin typeface="Times New Roman"/>
                <a:ea typeface="Times New Roman"/>
                <a:cs typeface="Times New Roman"/>
                <a:sym typeface="Times New Roman"/>
              </a:rPr>
              <a:t>changes of DNA methylation, are indicated with arrows. (Panel A of Figure 2 in Fraga et al., 2005. Epigenetic </a:t>
            </a:r>
            <a:r>
              <a:rPr lang="ru" sz="1800" dirty="0" smtClean="0">
                <a:solidFill>
                  <a:srgbClr val="000000"/>
                </a:solidFill>
                <a:latin typeface="Times New Roman"/>
                <a:ea typeface="Times New Roman"/>
                <a:cs typeface="Times New Roman"/>
                <a:sym typeface="Times New Roman"/>
              </a:rPr>
              <a:t>differences </a:t>
            </a:r>
            <a:r>
              <a:rPr lang="ru" sz="1800" dirty="0">
                <a:solidFill>
                  <a:srgbClr val="000000"/>
                </a:solidFill>
                <a:latin typeface="Times New Roman"/>
                <a:ea typeface="Times New Roman"/>
                <a:cs typeface="Times New Roman"/>
                <a:sym typeface="Times New Roman"/>
              </a:rPr>
              <a:t>arise during the lifetime of monozygotic twins. PNAS 102:10604–10609. Copyright 2005 National Academy of Sciences, USA.)</a:t>
            </a:r>
            <a:endParaRPr sz="1800" dirty="0">
              <a:solidFill>
                <a:srgbClr val="000000"/>
              </a:solidFill>
              <a:latin typeface="Times New Roman"/>
              <a:ea typeface="Times New Roman"/>
              <a:cs typeface="Times New Roman"/>
              <a:sym typeface="Times New Roman"/>
            </a:endParaRPr>
          </a:p>
        </p:txBody>
      </p:sp>
      <p:pic>
        <p:nvPicPr>
          <p:cNvPr id="174" name="Google Shape;174;p37"/>
          <p:cNvPicPr preferRelativeResize="0"/>
          <p:nvPr/>
        </p:nvPicPr>
        <p:blipFill rotWithShape="1">
          <a:blip r:embed="rId3">
            <a:alphaModFix/>
          </a:blip>
          <a:srcRect l="37589" t="30126" r="40355" b="38492"/>
          <a:stretch/>
        </p:blipFill>
        <p:spPr>
          <a:xfrm>
            <a:off x="5004048" y="1402303"/>
            <a:ext cx="3816818" cy="4186937"/>
          </a:xfrm>
          <a:prstGeom prst="rect">
            <a:avLst/>
          </a:prstGeom>
          <a:noFill/>
          <a:ln>
            <a:noFill/>
          </a:ln>
        </p:spPr>
      </p:pic>
      <p:sp>
        <p:nvSpPr>
          <p:cNvPr id="3" name="Прямоугольник 2"/>
          <p:cNvSpPr/>
          <p:nvPr/>
        </p:nvSpPr>
        <p:spPr>
          <a:xfrm>
            <a:off x="971600" y="5601510"/>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3722052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body" idx="1"/>
          </p:nvPr>
        </p:nvSpPr>
        <p:spPr>
          <a:xfrm>
            <a:off x="311700" y="927032"/>
            <a:ext cx="4116284" cy="466220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dirty="0">
                <a:solidFill>
                  <a:srgbClr val="000000"/>
                </a:solidFill>
                <a:latin typeface="Times New Roman"/>
                <a:ea typeface="Times New Roman"/>
                <a:cs typeface="Times New Roman"/>
                <a:sym typeface="Times New Roman"/>
              </a:rPr>
              <a:t>Figure 3. Mapping of chromosomal regions with </a:t>
            </a:r>
            <a:r>
              <a:rPr lang="ru" sz="1600" dirty="0" smtClean="0">
                <a:solidFill>
                  <a:srgbClr val="000000"/>
                </a:solidFill>
                <a:latin typeface="Times New Roman"/>
                <a:ea typeface="Times New Roman"/>
                <a:cs typeface="Times New Roman"/>
                <a:sym typeface="Times New Roman"/>
              </a:rPr>
              <a:t>differential </a:t>
            </a:r>
            <a:r>
              <a:rPr lang="ru" sz="1600" dirty="0">
                <a:solidFill>
                  <a:srgbClr val="000000"/>
                </a:solidFill>
                <a:latin typeface="Times New Roman"/>
                <a:ea typeface="Times New Roman"/>
                <a:cs typeface="Times New Roman"/>
                <a:sym typeface="Times New Roman"/>
              </a:rPr>
              <a:t>DNA methylation in monozygotic twins using comparative genomic hybridization for methylated DNA. Four representative </a:t>
            </a:r>
            <a:r>
              <a:rPr lang="ru" sz="1600" dirty="0" smtClean="0">
                <a:solidFill>
                  <a:srgbClr val="000000"/>
                </a:solidFill>
                <a:latin typeface="Times New Roman"/>
                <a:ea typeface="Times New Roman"/>
                <a:cs typeface="Times New Roman"/>
                <a:sym typeface="Times New Roman"/>
              </a:rPr>
              <a:t>chromosome </a:t>
            </a:r>
            <a:r>
              <a:rPr lang="ru" sz="1600" dirty="0">
                <a:solidFill>
                  <a:srgbClr val="000000"/>
                </a:solidFill>
                <a:latin typeface="Times New Roman"/>
                <a:ea typeface="Times New Roman"/>
                <a:cs typeface="Times New Roman"/>
                <a:sym typeface="Times New Roman"/>
              </a:rPr>
              <a:t>pairs are shown. Methylated DNA from one twin was labeled with a red </a:t>
            </a:r>
            <a:r>
              <a:rPr lang="ru" sz="1600" dirty="0" smtClean="0">
                <a:solidFill>
                  <a:srgbClr val="000000"/>
                </a:solidFill>
                <a:latin typeface="Times New Roman"/>
                <a:ea typeface="Times New Roman"/>
                <a:cs typeface="Times New Roman"/>
                <a:sym typeface="Times New Roman"/>
              </a:rPr>
              <a:t>fluorescent </a:t>
            </a:r>
            <a:r>
              <a:rPr lang="ru" sz="1600" dirty="0">
                <a:solidFill>
                  <a:srgbClr val="000000"/>
                </a:solidFill>
                <a:latin typeface="Times New Roman"/>
                <a:ea typeface="Times New Roman"/>
                <a:cs typeface="Times New Roman"/>
                <a:sym typeface="Times New Roman"/>
              </a:rPr>
              <a:t>dye, while methylated DNA from the other twin in the pair was labeled with a green dye. Both sets of twin DNA were hybridized to normal metaphase chromosomes. </a:t>
            </a:r>
            <a:r>
              <a:rPr lang="ru" sz="1600" dirty="0" smtClean="0">
                <a:solidFill>
                  <a:srgbClr val="000000"/>
                </a:solidFill>
                <a:latin typeface="Times New Roman"/>
                <a:ea typeface="Times New Roman"/>
                <a:cs typeface="Times New Roman"/>
                <a:sym typeface="Times New Roman"/>
              </a:rPr>
              <a:t>The </a:t>
            </a:r>
            <a:r>
              <a:rPr lang="ru" sz="1600" dirty="0">
                <a:solidFill>
                  <a:srgbClr val="000000"/>
                </a:solidFill>
                <a:latin typeface="Times New Roman"/>
                <a:ea typeface="Times New Roman"/>
                <a:cs typeface="Times New Roman"/>
                <a:sym typeface="Times New Roman"/>
              </a:rPr>
              <a:t>yellow color represents equal amounts of red and green dye hybridizing to the chromosomes, indicative of similar levels of DNA methylation at those particular chromosomal locations. (Figure 3 of Fraga et al., 2005. Epigenetic </a:t>
            </a:r>
            <a:r>
              <a:rPr lang="ru" sz="1600" dirty="0" smtClean="0">
                <a:solidFill>
                  <a:srgbClr val="000000"/>
                </a:solidFill>
                <a:latin typeface="Times New Roman"/>
                <a:ea typeface="Times New Roman"/>
                <a:cs typeface="Times New Roman"/>
                <a:sym typeface="Times New Roman"/>
              </a:rPr>
              <a:t>differences </a:t>
            </a:r>
            <a:r>
              <a:rPr lang="ru" sz="1600" dirty="0">
                <a:solidFill>
                  <a:srgbClr val="000000"/>
                </a:solidFill>
                <a:latin typeface="Times New Roman"/>
                <a:ea typeface="Times New Roman"/>
                <a:cs typeface="Times New Roman"/>
                <a:sym typeface="Times New Roman"/>
              </a:rPr>
              <a:t>arise during the lifetime of monozygotic twins. PNAS 102:10604–10609. Copyright 2005 National Academy of Sciences, USA.)</a:t>
            </a:r>
            <a:endParaRPr sz="1600" dirty="0">
              <a:solidFill>
                <a:srgbClr val="000000"/>
              </a:solidFill>
              <a:latin typeface="Times New Roman"/>
              <a:ea typeface="Times New Roman"/>
              <a:cs typeface="Times New Roman"/>
              <a:sym typeface="Times New Roman"/>
            </a:endParaRPr>
          </a:p>
        </p:txBody>
      </p:sp>
      <p:pic>
        <p:nvPicPr>
          <p:cNvPr id="181" name="Google Shape;181;p38"/>
          <p:cNvPicPr preferRelativeResize="0"/>
          <p:nvPr/>
        </p:nvPicPr>
        <p:blipFill rotWithShape="1">
          <a:blip r:embed="rId3">
            <a:alphaModFix/>
          </a:blip>
          <a:srcRect l="50963" t="22389" r="25316" b="8420"/>
          <a:stretch/>
        </p:blipFill>
        <p:spPr>
          <a:xfrm>
            <a:off x="5004048" y="137923"/>
            <a:ext cx="3312368" cy="6171397"/>
          </a:xfrm>
          <a:prstGeom prst="rect">
            <a:avLst/>
          </a:prstGeom>
          <a:noFill/>
          <a:ln>
            <a:noFill/>
          </a:ln>
        </p:spPr>
      </p:pic>
      <p:sp>
        <p:nvSpPr>
          <p:cNvPr id="4" name="Прямоугольник 3"/>
          <p:cNvSpPr/>
          <p:nvPr/>
        </p:nvSpPr>
        <p:spPr>
          <a:xfrm>
            <a:off x="251520" y="6418406"/>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168051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89" t="68866" r="26623" b="7217"/>
          <a:stretch/>
        </p:blipFill>
        <p:spPr bwMode="auto">
          <a:xfrm>
            <a:off x="138353" y="1628800"/>
            <a:ext cx="893133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1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7733" r="27875" b="18134"/>
          <a:stretch/>
        </p:blipFill>
        <p:spPr bwMode="auto">
          <a:xfrm>
            <a:off x="323528" y="332656"/>
            <a:ext cx="85689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235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7" name="Google Shape;137;p31"/>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8" name="Google Shape;138;p31"/>
          <p:cNvPicPr preferRelativeResize="0"/>
          <p:nvPr/>
        </p:nvPicPr>
        <p:blipFill rotWithShape="1">
          <a:blip r:embed="rId3">
            <a:alphaModFix/>
          </a:blip>
          <a:srcRect l="37677" t="21192" r="17595" b="23360"/>
          <a:stretch/>
        </p:blipFill>
        <p:spPr>
          <a:xfrm>
            <a:off x="1050250" y="363567"/>
            <a:ext cx="7117376" cy="6147400"/>
          </a:xfrm>
          <a:prstGeom prst="rect">
            <a:avLst/>
          </a:prstGeom>
          <a:noFill/>
          <a:ln>
            <a:noFill/>
          </a:ln>
        </p:spPr>
      </p:pic>
    </p:spTree>
    <p:extLst>
      <p:ext uri="{BB962C8B-B14F-4D97-AF65-F5344CB8AC3E}">
        <p14:creationId xmlns:p14="http://schemas.microsoft.com/office/powerpoint/2010/main" val="4275753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11700" y="59967"/>
            <a:ext cx="8520600" cy="382400"/>
          </a:xfrm>
          <a:prstGeom prst="rect">
            <a:avLst/>
          </a:prstGeom>
        </p:spPr>
        <p:txBody>
          <a:bodyPr spcFirstLastPara="1" wrap="square" lIns="91425" tIns="91425" rIns="91425" bIns="91425" anchor="t" anchorCtr="0">
            <a:noAutofit/>
          </a:bodyPr>
          <a:lstStyle/>
          <a:p>
            <a:pPr marL="0" lvl="0" indent="0" algn="l" rtl="0">
              <a:lnSpc>
                <a:spcPct val="110000"/>
              </a:lnSpc>
              <a:spcBef>
                <a:spcPts val="3600"/>
              </a:spcBef>
              <a:spcAft>
                <a:spcPts val="0"/>
              </a:spcAft>
              <a:buClr>
                <a:schemeClr val="dk1"/>
              </a:buClr>
              <a:buSzPts val="1100"/>
              <a:buFont typeface="Arial"/>
              <a:buNone/>
            </a:pPr>
            <a:r>
              <a:rPr lang="ru" sz="2250" b="1">
                <a:solidFill>
                  <a:srgbClr val="21242C"/>
                </a:solidFill>
                <a:latin typeface="Times New Roman"/>
                <a:ea typeface="Times New Roman"/>
                <a:cs typeface="Times New Roman"/>
                <a:sym typeface="Times New Roman"/>
              </a:rPr>
              <a:t>How do cells "decide" which genes to turn on?</a:t>
            </a:r>
            <a:endParaRPr sz="2250" b="1">
              <a:solidFill>
                <a:srgbClr val="21242C"/>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Times New Roman"/>
              <a:ea typeface="Times New Roman"/>
              <a:cs typeface="Times New Roman"/>
              <a:sym typeface="Times New Roman"/>
            </a:endParaRPr>
          </a:p>
        </p:txBody>
      </p:sp>
      <p:sp>
        <p:nvSpPr>
          <p:cNvPr id="141" name="Google Shape;141;p3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fontScale="70000" lnSpcReduction="20000"/>
          </a:bodyPr>
          <a:lstStyle/>
          <a:p>
            <a:pPr marL="0" lvl="0" indent="0" algn="l" rtl="0">
              <a:lnSpc>
                <a:spcPct val="150000"/>
              </a:lnSpc>
              <a:spcBef>
                <a:spcPts val="0"/>
              </a:spcBef>
              <a:spcAft>
                <a:spcPts val="0"/>
              </a:spcAft>
              <a:buClr>
                <a:schemeClr val="dk1"/>
              </a:buClr>
              <a:buSzPts val="1100"/>
              <a:buFont typeface="Arial"/>
              <a:buNone/>
            </a:pPr>
            <a:r>
              <a:rPr lang="ru" dirty="0">
                <a:solidFill>
                  <a:srgbClr val="21242C"/>
                </a:solidFill>
                <a:latin typeface="Times New Roman"/>
                <a:ea typeface="Times New Roman"/>
                <a:cs typeface="Times New Roman"/>
                <a:sym typeface="Times New Roman"/>
              </a:rPr>
              <a:t>Broadly speaking, we can say that a cell's gene expression pattern is determined by information from both inside and outside the cell.</a:t>
            </a:r>
            <a:endParaRPr dirty="0">
              <a:solidFill>
                <a:srgbClr val="21242C"/>
              </a:solidFill>
              <a:latin typeface="Times New Roman"/>
              <a:ea typeface="Times New Roman"/>
              <a:cs typeface="Times New Roman"/>
              <a:sym typeface="Times New Roman"/>
            </a:endParaRPr>
          </a:p>
          <a:p>
            <a:pPr marL="457200" lvl="0" indent="-342900" algn="l" rtl="0">
              <a:lnSpc>
                <a:spcPct val="150000"/>
              </a:lnSpc>
              <a:spcBef>
                <a:spcPts val="2400"/>
              </a:spcBef>
              <a:spcAft>
                <a:spcPts val="0"/>
              </a:spcAft>
              <a:buClr>
                <a:srgbClr val="21242C"/>
              </a:buClr>
              <a:buSzPts val="1800"/>
              <a:buFont typeface="Times New Roman"/>
              <a:buChar char="●"/>
            </a:pPr>
            <a:r>
              <a:rPr lang="ru" dirty="0">
                <a:solidFill>
                  <a:srgbClr val="21242C"/>
                </a:solidFill>
                <a:latin typeface="Times New Roman"/>
                <a:ea typeface="Times New Roman"/>
                <a:cs typeface="Times New Roman"/>
                <a:sym typeface="Times New Roman"/>
              </a:rPr>
              <a:t>Examples of information from </a:t>
            </a:r>
            <a:r>
              <a:rPr lang="ru" u="sng" dirty="0">
                <a:solidFill>
                  <a:srgbClr val="21242C"/>
                </a:solidFill>
                <a:latin typeface="Times New Roman"/>
                <a:ea typeface="Times New Roman"/>
                <a:cs typeface="Times New Roman"/>
                <a:sym typeface="Times New Roman"/>
              </a:rPr>
              <a:t>inside</a:t>
            </a:r>
            <a:r>
              <a:rPr lang="ru" dirty="0">
                <a:solidFill>
                  <a:srgbClr val="21242C"/>
                </a:solidFill>
                <a:latin typeface="Times New Roman"/>
                <a:ea typeface="Times New Roman"/>
                <a:cs typeface="Times New Roman"/>
                <a:sym typeface="Times New Roman"/>
              </a:rPr>
              <a:t> the cell: the proteins it inherited from its mother cell, whether its DNA is damaged, and how much ATP it has.</a:t>
            </a:r>
            <a:endParaRPr dirty="0">
              <a:solidFill>
                <a:srgbClr val="21242C"/>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21242C"/>
              </a:buClr>
              <a:buSzPts val="1800"/>
              <a:buFont typeface="Times New Roman"/>
              <a:buChar char="●"/>
            </a:pPr>
            <a:r>
              <a:rPr lang="ru" dirty="0">
                <a:solidFill>
                  <a:srgbClr val="21242C"/>
                </a:solidFill>
                <a:latin typeface="Times New Roman"/>
                <a:ea typeface="Times New Roman"/>
                <a:cs typeface="Times New Roman"/>
                <a:sym typeface="Times New Roman"/>
              </a:rPr>
              <a:t>Examples of information from </a:t>
            </a:r>
            <a:r>
              <a:rPr lang="ru" u="sng" dirty="0">
                <a:solidFill>
                  <a:srgbClr val="21242C"/>
                </a:solidFill>
                <a:latin typeface="Times New Roman"/>
                <a:ea typeface="Times New Roman"/>
                <a:cs typeface="Times New Roman"/>
                <a:sym typeface="Times New Roman"/>
              </a:rPr>
              <a:t>outside</a:t>
            </a:r>
            <a:r>
              <a:rPr lang="ru" dirty="0">
                <a:solidFill>
                  <a:srgbClr val="21242C"/>
                </a:solidFill>
                <a:latin typeface="Times New Roman"/>
                <a:ea typeface="Times New Roman"/>
                <a:cs typeface="Times New Roman"/>
                <a:sym typeface="Times New Roman"/>
              </a:rPr>
              <a:t> the cell: chemical signals from other cells, mechanical signals from the extracellular matrix, and nutrient levels.</a:t>
            </a:r>
            <a:endParaRPr dirty="0">
              <a:solidFill>
                <a:srgbClr val="21242C"/>
              </a:solidFill>
              <a:latin typeface="Times New Roman"/>
              <a:ea typeface="Times New Roman"/>
              <a:cs typeface="Times New Roman"/>
              <a:sym typeface="Times New Roman"/>
            </a:endParaRPr>
          </a:p>
          <a:p>
            <a:pPr marL="0" lvl="0" indent="0" algn="l" rtl="0">
              <a:spcBef>
                <a:spcPts val="3400"/>
              </a:spcBef>
              <a:spcAft>
                <a:spcPts val="1600"/>
              </a:spcAft>
              <a:buNone/>
            </a:pPr>
            <a:endParaRPr dirty="0">
              <a:latin typeface="Times New Roman"/>
              <a:ea typeface="Times New Roman"/>
              <a:cs typeface="Times New Roman"/>
              <a:sym typeface="Times New Roman"/>
            </a:endParaRPr>
          </a:p>
        </p:txBody>
      </p:sp>
      <p:sp>
        <p:nvSpPr>
          <p:cNvPr id="4" name="Прямоугольник 3"/>
          <p:cNvSpPr/>
          <p:nvPr/>
        </p:nvSpPr>
        <p:spPr>
          <a:xfrm>
            <a:off x="611560" y="5733256"/>
            <a:ext cx="7704856"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3"/>
              </a:rPr>
              <a:t>https://sciencecases.lib.buffalo.edu/collection/detail.html?case_id=656&amp;id=656</a:t>
            </a:r>
            <a:endParaRPr lang="ru-RU" dirty="0"/>
          </a:p>
        </p:txBody>
      </p:sp>
    </p:spTree>
    <p:extLst>
      <p:ext uri="{BB962C8B-B14F-4D97-AF65-F5344CB8AC3E}">
        <p14:creationId xmlns:p14="http://schemas.microsoft.com/office/powerpoint/2010/main" val="2439063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body" idx="1"/>
          </p:nvPr>
        </p:nvSpPr>
        <p:spPr>
          <a:xfrm>
            <a:off x="311700" y="520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500">
                <a:solidFill>
                  <a:srgbClr val="21242C"/>
                </a:solidFill>
                <a:highlight>
                  <a:srgbClr val="FFFFFF"/>
                </a:highlight>
                <a:latin typeface="Times New Roman"/>
                <a:ea typeface="Times New Roman"/>
                <a:cs typeface="Times New Roman"/>
                <a:sym typeface="Times New Roman"/>
              </a:rPr>
              <a:t>A growth factor is a chemical signal from a neighboring cell that instructs a target cell to grow and divide. We could say that the cell "notices" the growth factor and "decides" to divide, but how do these processes actually occur?</a:t>
            </a:r>
            <a:endParaRPr>
              <a:latin typeface="Times New Roman"/>
              <a:ea typeface="Times New Roman"/>
              <a:cs typeface="Times New Roman"/>
              <a:sym typeface="Times New Roman"/>
            </a:endParaRPr>
          </a:p>
        </p:txBody>
      </p:sp>
      <p:pic>
        <p:nvPicPr>
          <p:cNvPr id="147" name="Google Shape;147;p33"/>
          <p:cNvPicPr preferRelativeResize="0"/>
          <p:nvPr/>
        </p:nvPicPr>
        <p:blipFill rotWithShape="1">
          <a:blip r:embed="rId3">
            <a:alphaModFix/>
          </a:blip>
          <a:srcRect l="31659" t="15280" r="15932" b="13646"/>
          <a:stretch/>
        </p:blipFill>
        <p:spPr>
          <a:xfrm>
            <a:off x="3275856" y="1281336"/>
            <a:ext cx="5216098" cy="5302767"/>
          </a:xfrm>
          <a:prstGeom prst="rect">
            <a:avLst/>
          </a:prstGeom>
          <a:noFill/>
          <a:ln>
            <a:noFill/>
          </a:ln>
        </p:spPr>
      </p:pic>
      <p:sp>
        <p:nvSpPr>
          <p:cNvPr id="4" name="Прямоугольник 3"/>
          <p:cNvSpPr/>
          <p:nvPr/>
        </p:nvSpPr>
        <p:spPr>
          <a:xfrm>
            <a:off x="395536" y="6399437"/>
            <a:ext cx="7704856"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305818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80" name="Google Shape;180;p38" descr="This sketch video about epigenetics was created by Armando Hasudungan, in collaboration with Professor Susan Clark and Dr Kate Patterson at the Garvan Institute of Medical Research. It has been created for a broad, non-expert audience to highlight key messages about the role epigenetics plays in biological processes like development and diseases such as cancer." title="Epigenetics - An Introduction">
            <a:hlinkClick r:id="rId3"/>
          </p:cNvPr>
          <p:cNvPicPr preferRelativeResize="0"/>
          <p:nvPr/>
        </p:nvPicPr>
        <p:blipFill>
          <a:blip r:embed="rId4">
            <a:alphaModFix/>
          </a:blip>
          <a:stretch>
            <a:fillRect/>
          </a:stretch>
        </p:blipFill>
        <p:spPr>
          <a:xfrm>
            <a:off x="1907704" y="1052736"/>
            <a:ext cx="5472608" cy="4896544"/>
          </a:xfrm>
          <a:prstGeom prst="rect">
            <a:avLst/>
          </a:prstGeom>
          <a:noFill/>
          <a:ln>
            <a:noFill/>
          </a:ln>
        </p:spPr>
      </p:pic>
    </p:spTree>
    <p:extLst>
      <p:ext uri="{BB962C8B-B14F-4D97-AF65-F5344CB8AC3E}">
        <p14:creationId xmlns:p14="http://schemas.microsoft.com/office/powerpoint/2010/main" val="386262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7" name="Google Shape;187;p39" descr="Brief introduction to epigenetic regulation including the the two states of chromatin: euchromatin and heterochromatin.&#10;&#10;Transcript&#10;&#10;Epigenetic regulation encompasses a number of different modifications to chromatin. These include methylation of the DNA on cytosine bases, a modification that can further be oxidized, as well as modification of the histone tails that emanate from the core of the nucleosome. The tails of core histones labeled here can be altered with distinct chemical modifications including methylation of Histone H3, acetylation of Histone H4, and phosphorylation of Histone H2B. Euchromatin is often characterized by a more open and accessible state of the DNA one in which transcription factors have access to their cognate binding sites and can therefore recruit enzymes like histone acetyl transferases that acetylate histone tails and activate genes by recruiting components of the basal transcriptional machinery, including RNA polymerase. Heterochromatin ,in contrast, is thought to be characterized by a more repressive tight&#10;bundling of nucleosomes which impedes transcription factors from gaining access to regulatory sites on the DNA. Methylation of cytosine bases and regions called CpG Islands is a hallmark of transcriptionally repressed heterochromatin. These methylated cytosines in turn recruit proteins like MeCP2 (Methyl CpG binding protein 2) and HP1 (Heterochromatin Protein 1). These proteins are thought to maintain a repressive state of chromatin by inducing histone deacetylation by HDACs as well as histone tail methylation by histone methyltransferase enzymes." title="Epigenetics Overview">
            <a:hlinkClick r:id="rId3"/>
          </p:cNvPr>
          <p:cNvPicPr preferRelativeResize="0"/>
          <p:nvPr/>
        </p:nvPicPr>
        <p:blipFill>
          <a:blip r:embed="rId4">
            <a:alphaModFix/>
          </a:blip>
          <a:stretch>
            <a:fillRect/>
          </a:stretch>
        </p:blipFill>
        <p:spPr>
          <a:xfrm>
            <a:off x="1331640" y="669870"/>
            <a:ext cx="6264696" cy="5579167"/>
          </a:xfrm>
          <a:prstGeom prst="rect">
            <a:avLst/>
          </a:prstGeom>
          <a:noFill/>
          <a:ln>
            <a:noFill/>
          </a:ln>
        </p:spPr>
      </p:pic>
    </p:spTree>
    <p:extLst>
      <p:ext uri="{BB962C8B-B14F-4D97-AF65-F5344CB8AC3E}">
        <p14:creationId xmlns:p14="http://schemas.microsoft.com/office/powerpoint/2010/main" val="213774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5085184"/>
            <a:ext cx="8208912" cy="830997"/>
          </a:xfrm>
          <a:prstGeom prst="rect">
            <a:avLst/>
          </a:prstGeom>
        </p:spPr>
        <p:txBody>
          <a:bodyPr wrap="square">
            <a:spAutoFit/>
          </a:bodyPr>
          <a:lstStyle/>
          <a:p>
            <a:pPr algn="just"/>
            <a:r>
              <a:rPr lang="en-US" sz="1600" dirty="0"/>
              <a:t>https://www.google.com/url?sa=i&amp;url=https%3A%2F%2Fslideplayer.com%2Fslide%2F10679006%2F&amp;psig=AOvVaw1hFuluDt2MCe4XtF0QOPVa&amp;ust=1644783296678000&amp;source=images&amp;cd=vfe&amp;ved=0CAwQjhxqFwoTCJj6ycb9-vUCFQAAAAAdAAAAABAV</a:t>
            </a:r>
            <a:endParaRPr lang="ru-RU" sz="1600" dirty="0"/>
          </a:p>
        </p:txBody>
      </p:sp>
    </p:spTree>
    <p:extLst>
      <p:ext uri="{BB962C8B-B14F-4D97-AF65-F5344CB8AC3E}">
        <p14:creationId xmlns:p14="http://schemas.microsoft.com/office/powerpoint/2010/main" val="2122093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88031"/>
          </a:xfrm>
        </p:spPr>
        <p:txBody>
          <a:bodyPr>
            <a:normAutofit fontScale="90000"/>
          </a:bodyPr>
          <a:lstStyle/>
          <a:p>
            <a:pPr algn="ctr"/>
            <a:r>
              <a:rPr lang="en-US" sz="2800" b="1" dirty="0" smtClean="0">
                <a:latin typeface="Times New Roman" pitchFamily="18" charset="0"/>
                <a:cs typeface="Times New Roman" pitchFamily="18" charset="0"/>
              </a:rPr>
              <a:t>References</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179512" y="620688"/>
            <a:ext cx="8856984" cy="5217444"/>
          </a:xfrm>
        </p:spPr>
        <p:txBody>
          <a:bodyPr>
            <a:noAutofit/>
          </a:bodyPr>
          <a:lstStyle/>
          <a:p>
            <a:pPr marL="0" indent="0" algn="just">
              <a:buNone/>
            </a:pPr>
            <a:r>
              <a:rPr lang="en-US" sz="1600" dirty="0">
                <a:solidFill>
                  <a:schemeClr val="tx1"/>
                </a:solidFill>
                <a:latin typeface="Times New Roman" pitchFamily="18" charset="0"/>
                <a:cs typeface="Times New Roman" pitchFamily="18" charset="0"/>
              </a:rPr>
              <a:t>1. </a:t>
            </a:r>
            <a:r>
              <a:rPr lang="en-US" sz="1600" dirty="0" err="1">
                <a:solidFill>
                  <a:schemeClr val="tx1"/>
                </a:solidFill>
                <a:latin typeface="Times New Roman" pitchFamily="18" charset="0"/>
                <a:cs typeface="Times New Roman" pitchFamily="18" charset="0"/>
              </a:rPr>
              <a:t>Dupont</a:t>
            </a:r>
            <a:r>
              <a:rPr lang="en-US" sz="1600" dirty="0">
                <a:solidFill>
                  <a:schemeClr val="tx1"/>
                </a:solidFill>
                <a:latin typeface="Times New Roman" pitchFamily="18" charset="0"/>
                <a:cs typeface="Times New Roman" pitchFamily="18" charset="0"/>
              </a:rPr>
              <a:t> C, </a:t>
            </a:r>
            <a:r>
              <a:rPr lang="en-US" sz="1600" dirty="0" err="1">
                <a:solidFill>
                  <a:schemeClr val="tx1"/>
                </a:solidFill>
                <a:latin typeface="Times New Roman" pitchFamily="18" charset="0"/>
                <a:cs typeface="Times New Roman" pitchFamily="18" charset="0"/>
              </a:rPr>
              <a:t>Armant</a:t>
            </a:r>
            <a:r>
              <a:rPr lang="en-US" sz="1600" dirty="0">
                <a:solidFill>
                  <a:schemeClr val="tx1"/>
                </a:solidFill>
                <a:latin typeface="Times New Roman" pitchFamily="18" charset="0"/>
                <a:cs typeface="Times New Roman" pitchFamily="18" charset="0"/>
              </a:rPr>
              <a:t> DR, Brenner CA (September 2009). "Epigenetics: definition, mechanisms and clinical perspective". Seminars in Reproductive Medicine. 27 (5): 351–7. doi:10.1055/s-0029-1237423. PMC 2791696. PMID 19711245. </a:t>
            </a:r>
          </a:p>
          <a:p>
            <a:pPr marL="0" indent="0" algn="just">
              <a:buNone/>
            </a:pPr>
            <a:r>
              <a:rPr lang="en-US" sz="1600" dirty="0">
                <a:solidFill>
                  <a:schemeClr val="tx1"/>
                </a:solidFill>
                <a:latin typeface="Times New Roman" pitchFamily="18" charset="0"/>
                <a:cs typeface="Times New Roman" pitchFamily="18" charset="0"/>
              </a:rPr>
              <a:t>2. Rutherford, Adam (19 July 2015). "Beware the pseudo gene genies". The Guardian. </a:t>
            </a:r>
          </a:p>
          <a:p>
            <a:pPr marL="0" indent="0" algn="just">
              <a:buNone/>
            </a:pPr>
            <a:r>
              <a:rPr lang="en-US" sz="1600" dirty="0">
                <a:solidFill>
                  <a:schemeClr val="tx1"/>
                </a:solidFill>
                <a:latin typeface="Times New Roman" pitchFamily="18" charset="0"/>
                <a:cs typeface="Times New Roman" pitchFamily="18" charset="0"/>
              </a:rPr>
              <a:t>3. Russell PJ (2010). </a:t>
            </a:r>
            <a:r>
              <a:rPr lang="en-US" sz="1600" dirty="0" err="1">
                <a:solidFill>
                  <a:schemeClr val="tx1"/>
                </a:solidFill>
                <a:latin typeface="Times New Roman" pitchFamily="18" charset="0"/>
                <a:cs typeface="Times New Roman" pitchFamily="18" charset="0"/>
              </a:rPr>
              <a:t>iGenetics</a:t>
            </a:r>
            <a:r>
              <a:rPr lang="en-US" sz="1600" dirty="0">
                <a:solidFill>
                  <a:schemeClr val="tx1"/>
                </a:solidFill>
                <a:latin typeface="Times New Roman" pitchFamily="18" charset="0"/>
                <a:cs typeface="Times New Roman" pitchFamily="18" charset="0"/>
              </a:rPr>
              <a:t>: A Molecular Approach (3rd ed.). San Francisco: Pearson Benjamin Cummings. ISBN 978-0-321-56976-9.</a:t>
            </a:r>
          </a:p>
          <a:p>
            <a:pPr marL="0" indent="0" algn="just">
              <a:buNone/>
            </a:pPr>
            <a:r>
              <a:rPr lang="en-US" sz="1600" dirty="0">
                <a:solidFill>
                  <a:schemeClr val="tx1"/>
                </a:solidFill>
                <a:latin typeface="Times New Roman" pitchFamily="18" charset="0"/>
                <a:cs typeface="Times New Roman" pitchFamily="18" charset="0"/>
              </a:rPr>
              <a:t>4. </a:t>
            </a:r>
            <a:r>
              <a:rPr lang="en-US" sz="1600" dirty="0" err="1">
                <a:solidFill>
                  <a:schemeClr val="tx1"/>
                </a:solidFill>
                <a:latin typeface="Times New Roman" pitchFamily="18" charset="0"/>
                <a:cs typeface="Times New Roman" pitchFamily="18" charset="0"/>
              </a:rPr>
              <a:t>Alabert</a:t>
            </a:r>
            <a:r>
              <a:rPr lang="en-US" sz="1600" dirty="0">
                <a:solidFill>
                  <a:schemeClr val="tx1"/>
                </a:solidFill>
                <a:latin typeface="Times New Roman" pitchFamily="18" charset="0"/>
                <a:cs typeface="Times New Roman" pitchFamily="18" charset="0"/>
              </a:rPr>
              <a:t> C, </a:t>
            </a:r>
            <a:r>
              <a:rPr lang="en-US" sz="1600" dirty="0" err="1">
                <a:solidFill>
                  <a:schemeClr val="tx1"/>
                </a:solidFill>
                <a:latin typeface="Times New Roman" pitchFamily="18" charset="0"/>
                <a:cs typeface="Times New Roman" pitchFamily="18" charset="0"/>
              </a:rPr>
              <a:t>Groth</a:t>
            </a:r>
            <a:r>
              <a:rPr lang="en-US" sz="1600" dirty="0">
                <a:solidFill>
                  <a:schemeClr val="tx1"/>
                </a:solidFill>
                <a:latin typeface="Times New Roman" pitchFamily="18" charset="0"/>
                <a:cs typeface="Times New Roman" pitchFamily="18" charset="0"/>
              </a:rPr>
              <a:t> A (February 2012). "Chromatin replication and </a:t>
            </a:r>
            <a:r>
              <a:rPr lang="en-US" sz="1600" dirty="0" err="1">
                <a:solidFill>
                  <a:schemeClr val="tx1"/>
                </a:solidFill>
                <a:latin typeface="Times New Roman" pitchFamily="18" charset="0"/>
                <a:cs typeface="Times New Roman" pitchFamily="18" charset="0"/>
              </a:rPr>
              <a:t>epigenome</a:t>
            </a:r>
            <a:r>
              <a:rPr lang="en-US" sz="1600" dirty="0">
                <a:solidFill>
                  <a:schemeClr val="tx1"/>
                </a:solidFill>
                <a:latin typeface="Times New Roman" pitchFamily="18" charset="0"/>
                <a:cs typeface="Times New Roman" pitchFamily="18" charset="0"/>
              </a:rPr>
              <a:t> maintenance" (PDF). Nature Reviews. Molecular Cell Biology. 13 (3): 153–67. doi:10.1038/nrm3288. PMID 22358331.</a:t>
            </a:r>
          </a:p>
          <a:p>
            <a:pPr marL="0" indent="0" algn="just">
              <a:buNone/>
            </a:pPr>
            <a:r>
              <a:rPr lang="en-US" sz="1600" dirty="0">
                <a:solidFill>
                  <a:schemeClr val="tx1"/>
                </a:solidFill>
                <a:latin typeface="Times New Roman" pitchFamily="18" charset="0"/>
                <a:cs typeface="Times New Roman" pitchFamily="18" charset="0"/>
              </a:rPr>
              <a:t> 5. </a:t>
            </a:r>
            <a:r>
              <a:rPr lang="en-US" sz="1600" dirty="0" err="1">
                <a:solidFill>
                  <a:schemeClr val="tx1"/>
                </a:solidFill>
                <a:latin typeface="Times New Roman" pitchFamily="18" charset="0"/>
                <a:cs typeface="Times New Roman" pitchFamily="18" charset="0"/>
              </a:rPr>
              <a:t>Ghosh</a:t>
            </a:r>
            <a:r>
              <a:rPr lang="en-US" sz="1600" dirty="0">
                <a:solidFill>
                  <a:schemeClr val="tx1"/>
                </a:solidFill>
                <a:latin typeface="Times New Roman" pitchFamily="18" charset="0"/>
                <a:cs typeface="Times New Roman" pitchFamily="18" charset="0"/>
              </a:rPr>
              <a:t> S, </a:t>
            </a:r>
            <a:r>
              <a:rPr lang="en-US" sz="1600" dirty="0" err="1">
                <a:solidFill>
                  <a:schemeClr val="tx1"/>
                </a:solidFill>
                <a:latin typeface="Times New Roman" pitchFamily="18" charset="0"/>
                <a:cs typeface="Times New Roman" pitchFamily="18" charset="0"/>
              </a:rPr>
              <a:t>Sinha</a:t>
            </a:r>
            <a:r>
              <a:rPr lang="en-US" sz="1600" dirty="0">
                <a:solidFill>
                  <a:schemeClr val="tx1"/>
                </a:solidFill>
                <a:latin typeface="Times New Roman" pitchFamily="18" charset="0"/>
                <a:cs typeface="Times New Roman" pitchFamily="18" charset="0"/>
              </a:rPr>
              <a:t> JK, </a:t>
            </a:r>
            <a:r>
              <a:rPr lang="en-US" sz="1600" dirty="0" err="1">
                <a:solidFill>
                  <a:schemeClr val="tx1"/>
                </a:solidFill>
                <a:latin typeface="Times New Roman" pitchFamily="18" charset="0"/>
                <a:cs typeface="Times New Roman" pitchFamily="18" charset="0"/>
              </a:rPr>
              <a:t>Raghunath</a:t>
            </a:r>
            <a:r>
              <a:rPr lang="en-US" sz="1600" dirty="0">
                <a:solidFill>
                  <a:schemeClr val="tx1"/>
                </a:solidFill>
                <a:latin typeface="Times New Roman" pitchFamily="18" charset="0"/>
                <a:cs typeface="Times New Roman" pitchFamily="18" charset="0"/>
              </a:rPr>
              <a:t> M (September 2016). "</a:t>
            </a:r>
            <a:r>
              <a:rPr lang="en-US" sz="1600" dirty="0" err="1">
                <a:solidFill>
                  <a:schemeClr val="tx1"/>
                </a:solidFill>
                <a:latin typeface="Times New Roman" pitchFamily="18" charset="0"/>
                <a:cs typeface="Times New Roman" pitchFamily="18" charset="0"/>
              </a:rPr>
              <a:t>Epigenomic</a:t>
            </a:r>
            <a:r>
              <a:rPr lang="en-US" sz="1600" dirty="0">
                <a:solidFill>
                  <a:schemeClr val="tx1"/>
                </a:solidFill>
                <a:latin typeface="Times New Roman" pitchFamily="18" charset="0"/>
                <a:cs typeface="Times New Roman" pitchFamily="18" charset="0"/>
              </a:rPr>
              <a:t> maintenance through dietary intervention can facilitate DNA repair process to slow down the progress of premature aging". IUBMB Life. 68 (9): 717–21. doi:10.1002/iub.1532. PMID 27364681.</a:t>
            </a:r>
          </a:p>
          <a:p>
            <a:pPr marL="0" indent="0" algn="just">
              <a:buNone/>
            </a:pPr>
            <a:r>
              <a:rPr lang="en-US" sz="1600" dirty="0">
                <a:solidFill>
                  <a:schemeClr val="tx1"/>
                </a:solidFill>
                <a:latin typeface="Times New Roman" pitchFamily="18" charset="0"/>
                <a:cs typeface="Times New Roman" pitchFamily="18" charset="0"/>
              </a:rPr>
              <a:t> 6. "The Potential Epigenetic and Anticancer Power of Dietary Flavones". 2016-10-11.</a:t>
            </a:r>
          </a:p>
          <a:p>
            <a:pPr marL="0" indent="0" algn="just">
              <a:buNone/>
            </a:pPr>
            <a:r>
              <a:rPr lang="en-US" sz="1600" dirty="0">
                <a:solidFill>
                  <a:schemeClr val="tx1"/>
                </a:solidFill>
                <a:latin typeface="Times New Roman" pitchFamily="18" charset="0"/>
                <a:cs typeface="Times New Roman" pitchFamily="18" charset="0"/>
              </a:rPr>
              <a:t> 7. Zhu J, </a:t>
            </a:r>
            <a:r>
              <a:rPr lang="en-US" sz="1600" dirty="0" err="1">
                <a:solidFill>
                  <a:schemeClr val="tx1"/>
                </a:solidFill>
                <a:latin typeface="Times New Roman" pitchFamily="18" charset="0"/>
                <a:cs typeface="Times New Roman" pitchFamily="18" charset="0"/>
              </a:rPr>
              <a:t>Adli</a:t>
            </a:r>
            <a:r>
              <a:rPr lang="en-US" sz="1600" dirty="0">
                <a:solidFill>
                  <a:schemeClr val="tx1"/>
                </a:solidFill>
                <a:latin typeface="Times New Roman" pitchFamily="18" charset="0"/>
                <a:cs typeface="Times New Roman" pitchFamily="18" charset="0"/>
              </a:rPr>
              <a:t> M, </a:t>
            </a:r>
            <a:r>
              <a:rPr lang="en-US" sz="1600" dirty="0" err="1">
                <a:solidFill>
                  <a:schemeClr val="tx1"/>
                </a:solidFill>
                <a:latin typeface="Times New Roman" pitchFamily="18" charset="0"/>
                <a:cs typeface="Times New Roman" pitchFamily="18" charset="0"/>
              </a:rPr>
              <a:t>Zou</a:t>
            </a:r>
            <a:r>
              <a:rPr lang="en-US" sz="1600" dirty="0">
                <a:solidFill>
                  <a:schemeClr val="tx1"/>
                </a:solidFill>
                <a:latin typeface="Times New Roman" pitchFamily="18" charset="0"/>
                <a:cs typeface="Times New Roman" pitchFamily="18" charset="0"/>
              </a:rPr>
              <a:t> JY, </a:t>
            </a:r>
            <a:r>
              <a:rPr lang="en-US" sz="1600" dirty="0" err="1">
                <a:solidFill>
                  <a:schemeClr val="tx1"/>
                </a:solidFill>
                <a:latin typeface="Times New Roman" pitchFamily="18" charset="0"/>
                <a:cs typeface="Times New Roman" pitchFamily="18" charset="0"/>
              </a:rPr>
              <a:t>Verstappen</a:t>
            </a:r>
            <a:r>
              <a:rPr lang="en-US" sz="1600" dirty="0">
                <a:solidFill>
                  <a:schemeClr val="tx1"/>
                </a:solidFill>
                <a:latin typeface="Times New Roman" pitchFamily="18" charset="0"/>
                <a:cs typeface="Times New Roman" pitchFamily="18" charset="0"/>
              </a:rPr>
              <a:t> G, Coyne M, Zhang X, et al. (January 2013). "Genome-wide chromatin state transitions associated with developmental and environmental cues". Cell. 152 (3): 642–54. doi:10.1016/j.cell.2012.12.033. PMC 3563935. PMID 23333102.</a:t>
            </a:r>
          </a:p>
          <a:p>
            <a:pPr marL="0" indent="0" algn="just">
              <a:buNone/>
            </a:pPr>
            <a:r>
              <a:rPr lang="en-US" sz="1600" dirty="0">
                <a:solidFill>
                  <a:schemeClr val="tx1"/>
                </a:solidFill>
                <a:latin typeface="Times New Roman" pitchFamily="18" charset="0"/>
                <a:cs typeface="Times New Roman" pitchFamily="18" charset="0"/>
              </a:rPr>
              <a:t> 8. Laird PW (March 2010). "Principles and challenges of </a:t>
            </a:r>
            <a:r>
              <a:rPr lang="en-US" sz="1600" dirty="0" err="1">
                <a:solidFill>
                  <a:schemeClr val="tx1"/>
                </a:solidFill>
                <a:latin typeface="Times New Roman" pitchFamily="18" charset="0"/>
                <a:cs typeface="Times New Roman" pitchFamily="18" charset="0"/>
              </a:rPr>
              <a:t>genomewide</a:t>
            </a:r>
            <a:r>
              <a:rPr lang="en-US" sz="1600" dirty="0">
                <a:solidFill>
                  <a:schemeClr val="tx1"/>
                </a:solidFill>
                <a:latin typeface="Times New Roman" pitchFamily="18" charset="0"/>
                <a:cs typeface="Times New Roman" pitchFamily="18" charset="0"/>
              </a:rPr>
              <a:t> DNA methylation analysis". Nature Reviews. Genetics. 11 (3): 191–203. doi:10.1038/nrg2732. PMID 20125086.</a:t>
            </a:r>
          </a:p>
          <a:p>
            <a:pPr marL="0" indent="0" algn="just">
              <a:buNone/>
            </a:pPr>
            <a:r>
              <a:rPr lang="en-US" sz="1600" dirty="0">
                <a:solidFill>
                  <a:schemeClr val="tx1"/>
                </a:solidFill>
                <a:latin typeface="Times New Roman" pitchFamily="18" charset="0"/>
                <a:cs typeface="Times New Roman" pitchFamily="18" charset="0"/>
              </a:rPr>
              <a:t>9. </a:t>
            </a:r>
            <a:r>
              <a:rPr lang="en-US" sz="1600" dirty="0" err="1">
                <a:solidFill>
                  <a:schemeClr val="tx1"/>
                </a:solidFill>
                <a:latin typeface="Times New Roman" pitchFamily="18" charset="0"/>
                <a:cs typeface="Times New Roman" pitchFamily="18" charset="0"/>
              </a:rPr>
              <a:t>Barski</a:t>
            </a:r>
            <a:r>
              <a:rPr lang="en-US" sz="1600" dirty="0">
                <a:solidFill>
                  <a:schemeClr val="tx1"/>
                </a:solidFill>
                <a:latin typeface="Times New Roman" pitchFamily="18" charset="0"/>
                <a:cs typeface="Times New Roman" pitchFamily="18" charset="0"/>
              </a:rPr>
              <a:t> A, </a:t>
            </a:r>
            <a:r>
              <a:rPr lang="en-US" sz="1600" dirty="0" err="1">
                <a:solidFill>
                  <a:schemeClr val="tx1"/>
                </a:solidFill>
                <a:latin typeface="Times New Roman" pitchFamily="18" charset="0"/>
                <a:cs typeface="Times New Roman" pitchFamily="18" charset="0"/>
              </a:rPr>
              <a:t>Cuddapah</a:t>
            </a:r>
            <a:r>
              <a:rPr lang="en-US" sz="1600" dirty="0">
                <a:solidFill>
                  <a:schemeClr val="tx1"/>
                </a:solidFill>
                <a:latin typeface="Times New Roman" pitchFamily="18" charset="0"/>
                <a:cs typeface="Times New Roman" pitchFamily="18" charset="0"/>
              </a:rPr>
              <a:t> S, Cui K, </a:t>
            </a:r>
            <a:r>
              <a:rPr lang="en-US" sz="1600" dirty="0" err="1">
                <a:solidFill>
                  <a:schemeClr val="tx1"/>
                </a:solidFill>
                <a:latin typeface="Times New Roman" pitchFamily="18" charset="0"/>
                <a:cs typeface="Times New Roman" pitchFamily="18" charset="0"/>
              </a:rPr>
              <a:t>Roh</a:t>
            </a:r>
            <a:r>
              <a:rPr lang="en-US" sz="1600" dirty="0">
                <a:solidFill>
                  <a:schemeClr val="tx1"/>
                </a:solidFill>
                <a:latin typeface="Times New Roman" pitchFamily="18" charset="0"/>
                <a:cs typeface="Times New Roman" pitchFamily="18" charset="0"/>
              </a:rPr>
              <a:t> TY, </a:t>
            </a:r>
            <a:r>
              <a:rPr lang="en-US" sz="1600" dirty="0" err="1">
                <a:solidFill>
                  <a:schemeClr val="tx1"/>
                </a:solidFill>
                <a:latin typeface="Times New Roman" pitchFamily="18" charset="0"/>
                <a:cs typeface="Times New Roman" pitchFamily="18" charset="0"/>
              </a:rPr>
              <a:t>Schones</a:t>
            </a:r>
            <a:r>
              <a:rPr lang="en-US" sz="1600" dirty="0">
                <a:solidFill>
                  <a:schemeClr val="tx1"/>
                </a:solidFill>
                <a:latin typeface="Times New Roman" pitchFamily="18" charset="0"/>
                <a:cs typeface="Times New Roman" pitchFamily="18" charset="0"/>
              </a:rPr>
              <a:t> DE, Wang Z, et al. (May 2007). "High-resolution profiling of histone methylations in the human genome". Cell. 129 (4): 823–37. doi:10.1016/j.cell.2007.05.009. PMID 17512414.</a:t>
            </a:r>
          </a:p>
          <a:p>
            <a:pPr marL="0" indent="0" algn="just">
              <a:buNone/>
            </a:pPr>
            <a:r>
              <a:rPr lang="en-US" sz="1600" dirty="0">
                <a:solidFill>
                  <a:schemeClr val="tx1"/>
                </a:solidFill>
                <a:latin typeface="Times New Roman" pitchFamily="18" charset="0"/>
                <a:cs typeface="Times New Roman" pitchFamily="18" charset="0"/>
              </a:rPr>
              <a:t> 10. </a:t>
            </a:r>
            <a:r>
              <a:rPr lang="en-US" sz="1600" dirty="0" err="1">
                <a:solidFill>
                  <a:schemeClr val="tx1"/>
                </a:solidFill>
                <a:latin typeface="Times New Roman" pitchFamily="18" charset="0"/>
                <a:cs typeface="Times New Roman" pitchFamily="18" charset="0"/>
              </a:rPr>
              <a:t>Kouzarides</a:t>
            </a:r>
            <a:r>
              <a:rPr lang="en-US" sz="1600" dirty="0">
                <a:solidFill>
                  <a:schemeClr val="tx1"/>
                </a:solidFill>
                <a:latin typeface="Times New Roman" pitchFamily="18" charset="0"/>
                <a:cs typeface="Times New Roman" pitchFamily="18" charset="0"/>
              </a:rPr>
              <a:t> T (February 2007). "Chromatin modifications and their function". Cell. 128 (4): 693–705. doi:10.1016/j.cell.2007.02.005. PMID 17320507</a:t>
            </a: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08725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fference Between Genetics and Epigenetics | Definition, Fields, Role and  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
            <a:ext cx="5400600" cy="681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71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96944" cy="514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5929095"/>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3"/>
              </a:rPr>
              <a:t>https://sciencecases.lib.buffalo.edu/collection/detail.html?case_id=656&amp;id=656</a:t>
            </a:r>
            <a:endParaRPr lang="ru-RU" dirty="0"/>
          </a:p>
        </p:txBody>
      </p:sp>
    </p:spTree>
    <p:extLst>
      <p:ext uri="{BB962C8B-B14F-4D97-AF65-F5344CB8AC3E}">
        <p14:creationId xmlns:p14="http://schemas.microsoft.com/office/powerpoint/2010/main" val="4430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 Types of Inheritance PowerPoint Presentation, free download -  ID:1486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72" y="155541"/>
            <a:ext cx="7776864"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728" y="5988189"/>
            <a:ext cx="8980488" cy="830997"/>
          </a:xfrm>
          <a:prstGeom prst="rect">
            <a:avLst/>
          </a:prstGeom>
        </p:spPr>
        <p:txBody>
          <a:bodyPr wrap="square">
            <a:spAutoFit/>
          </a:bodyPr>
          <a:lstStyle/>
          <a:p>
            <a:pPr algn="just"/>
            <a:r>
              <a:rPr lang="en-US" sz="1600" dirty="0"/>
              <a:t>https://www.google.com/url?sa=i&amp;url=https%3A%2F%2Fwww.slideserve.com%2Fedeline%2Ftypes-of-inheritance&amp;psig=AOvVaw19CdM44w0MgNuZvYUdv89X&amp;ust=1644780823563000&amp;source=images&amp;cd=vfe&amp;ved=0CAwQjhxqFwoTCLj_9J70-vUCFQAAAAAdAAAAABA_</a:t>
            </a:r>
            <a:endParaRPr lang="ru-RU" sz="1600" dirty="0"/>
          </a:p>
        </p:txBody>
      </p:sp>
    </p:spTree>
    <p:extLst>
      <p:ext uri="{BB962C8B-B14F-4D97-AF65-F5344CB8AC3E}">
        <p14:creationId xmlns:p14="http://schemas.microsoft.com/office/powerpoint/2010/main" val="1933367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What are dominant and recessive alleles? | Facts | yourgenome.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4"/>
            <a:ext cx="8079371" cy="55209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5368362"/>
            <a:ext cx="5400600" cy="369332"/>
          </a:xfrm>
          <a:prstGeom prst="rect">
            <a:avLst/>
          </a:prstGeom>
          <a:noFill/>
        </p:spPr>
        <p:txBody>
          <a:bodyPr wrap="square" rtlCol="0">
            <a:spAutoFit/>
          </a:bodyPr>
          <a:lstStyle/>
          <a:p>
            <a:pPr algn="ctr"/>
            <a:r>
              <a:rPr lang="en-US" b="1" dirty="0" smtClean="0"/>
              <a:t>Complete dominance</a:t>
            </a:r>
            <a:endParaRPr lang="ru-RU" b="1" dirty="0"/>
          </a:p>
        </p:txBody>
      </p:sp>
      <p:sp>
        <p:nvSpPr>
          <p:cNvPr id="3" name="Прямоугольник 2"/>
          <p:cNvSpPr/>
          <p:nvPr/>
        </p:nvSpPr>
        <p:spPr>
          <a:xfrm>
            <a:off x="64262" y="5783295"/>
            <a:ext cx="8972234" cy="1077218"/>
          </a:xfrm>
          <a:prstGeom prst="rect">
            <a:avLst/>
          </a:prstGeom>
        </p:spPr>
        <p:txBody>
          <a:bodyPr wrap="square">
            <a:spAutoFit/>
          </a:bodyPr>
          <a:lstStyle/>
          <a:p>
            <a:pPr algn="just"/>
            <a:r>
              <a:rPr lang="en-US" sz="1600" dirty="0"/>
              <a:t>https://www.google.com/url?sa=i&amp;url=https%3A%2F%2Fwww.yourgenome.org%2Ffacts%2Fwhat-are-dominant-and-recessive-alleles&amp;psig=AOvVaw19CdM44w0MgNuZvYUdv89X&amp;ust=1644780823563000&amp;source=images&amp;cd=vfe&amp;ved=0CAwQjhxqFwoTCLj_9J70-vUCFQAAAAAdAAAAABA4</a:t>
            </a:r>
            <a:endParaRPr lang="ru-RU" sz="1600" dirty="0"/>
          </a:p>
        </p:txBody>
      </p:sp>
    </p:spTree>
    <p:extLst>
      <p:ext uri="{BB962C8B-B14F-4D97-AF65-F5344CB8AC3E}">
        <p14:creationId xmlns:p14="http://schemas.microsoft.com/office/powerpoint/2010/main" val="3724514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ominance (genetic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5444"/>
            <a:ext cx="7920880"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5802981"/>
            <a:ext cx="8820472" cy="830997"/>
          </a:xfrm>
          <a:prstGeom prst="rect">
            <a:avLst/>
          </a:prstGeom>
        </p:spPr>
        <p:txBody>
          <a:bodyPr wrap="square">
            <a:spAutoFit/>
          </a:bodyPr>
          <a:lstStyle/>
          <a:p>
            <a:pPr algn="just"/>
            <a:r>
              <a:rPr lang="en-US" sz="1600" dirty="0"/>
              <a:t>https://www.google.com/url?sa=i&amp;url=https%3A%2F%2Fen.wikipedia.org%2Fwiki%2FDominance_(genetics)&amp;psig=AOvVaw19CdM44w0MgNuZvYUdv89X&amp;ust=1644780823563000&amp;source=images&amp;cd=vfe&amp;ved=0CAwQjhxqFwoTCLj_9J70-vUCFQAAAAAdAAAAABAZ</a:t>
            </a:r>
            <a:endParaRPr lang="ru-RU" sz="1600" dirty="0"/>
          </a:p>
        </p:txBody>
      </p:sp>
    </p:spTree>
    <p:extLst>
      <p:ext uri="{BB962C8B-B14F-4D97-AF65-F5344CB8AC3E}">
        <p14:creationId xmlns:p14="http://schemas.microsoft.com/office/powerpoint/2010/main" val="270559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5519"/>
            <a:ext cx="48768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5301208"/>
            <a:ext cx="5328592" cy="369332"/>
          </a:xfrm>
          <a:prstGeom prst="rect">
            <a:avLst/>
          </a:prstGeom>
          <a:noFill/>
        </p:spPr>
        <p:txBody>
          <a:bodyPr wrap="square" rtlCol="0">
            <a:spAutoFit/>
          </a:bodyPr>
          <a:lstStyle/>
          <a:p>
            <a:pPr algn="ctr"/>
            <a:r>
              <a:rPr lang="en-US" b="1" dirty="0" smtClean="0"/>
              <a:t>Incomplete dominance</a:t>
            </a:r>
            <a:endParaRPr lang="ru-RU" b="1" dirty="0"/>
          </a:p>
        </p:txBody>
      </p:sp>
      <p:sp>
        <p:nvSpPr>
          <p:cNvPr id="3" name="Прямоугольник 2"/>
          <p:cNvSpPr/>
          <p:nvPr/>
        </p:nvSpPr>
        <p:spPr>
          <a:xfrm>
            <a:off x="179512" y="5805264"/>
            <a:ext cx="8928992" cy="830997"/>
          </a:xfrm>
          <a:prstGeom prst="rect">
            <a:avLst/>
          </a:prstGeom>
        </p:spPr>
        <p:txBody>
          <a:bodyPr wrap="square">
            <a:spAutoFit/>
          </a:bodyPr>
          <a:lstStyle/>
          <a:p>
            <a:pPr algn="just"/>
            <a:r>
              <a:rPr lang="en-US" sz="1600" dirty="0"/>
              <a:t>https://www.google.com/url?sa=i&amp;url=https%3A%2F%2Fbiologydictionary.net%2Fincomplete-dominance%2F&amp;psig=AOvVaw19CdM44w0MgNuZvYUdv89X&amp;ust=1644780823563000&amp;source=images&amp;cd=vfe&amp;ved=0CAwQjhxqFwoTCLj_9J70-vUCFQAAAAAdAAAAABAK</a:t>
            </a:r>
            <a:endParaRPr lang="ru-RU" sz="1600" dirty="0"/>
          </a:p>
        </p:txBody>
      </p:sp>
    </p:spTree>
    <p:extLst>
      <p:ext uri="{BB962C8B-B14F-4D97-AF65-F5344CB8AC3E}">
        <p14:creationId xmlns:p14="http://schemas.microsoft.com/office/powerpoint/2010/main" val="233984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1107</Words>
  <Application>Microsoft Office PowerPoint</Application>
  <PresentationFormat>Экран (4:3)</PresentationFormat>
  <Paragraphs>62</Paragraphs>
  <Slides>30</Slides>
  <Notes>13</Notes>
  <HiddenSlides>0</HiddenSlides>
  <MMClips>0</MMClips>
  <ScaleCrop>false</ScaleCrop>
  <HeadingPairs>
    <vt:vector size="4" baseType="variant">
      <vt:variant>
        <vt:lpstr>Тема</vt:lpstr>
      </vt:variant>
      <vt:variant>
        <vt:i4>3</vt:i4>
      </vt:variant>
      <vt:variant>
        <vt:lpstr>Заголовки слайдов</vt:lpstr>
      </vt:variant>
      <vt:variant>
        <vt:i4>30</vt:i4>
      </vt:variant>
    </vt:vector>
  </HeadingPairs>
  <TitlesOfParts>
    <vt:vector size="33" baseType="lpstr">
      <vt:lpstr>Тема Office</vt:lpstr>
      <vt:lpstr>Simple Light</vt:lpstr>
      <vt:lpstr>1_Simple Light</vt:lpstr>
      <vt:lpstr>Al-Farabi Kazakh National University Higher School of Medicine</vt:lpstr>
      <vt:lpstr>LEARNING OUTCOMES As a result of the lesson you will be able to: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Eukaryotic gene expression can be regulated at many stages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How do cells "decide" which genes to turn on? </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48</cp:revision>
  <dcterms:created xsi:type="dcterms:W3CDTF">2021-11-04T12:31:57Z</dcterms:created>
  <dcterms:modified xsi:type="dcterms:W3CDTF">2022-02-14T19:07:37Z</dcterms:modified>
</cp:coreProperties>
</file>